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0" r:id="rId2"/>
    <p:sldId id="257" r:id="rId3"/>
    <p:sldId id="315" r:id="rId4"/>
    <p:sldId id="312" r:id="rId5"/>
    <p:sldId id="314" r:id="rId6"/>
    <p:sldId id="313" r:id="rId7"/>
    <p:sldId id="256" r:id="rId8"/>
    <p:sldId id="311" r:id="rId9"/>
    <p:sldId id="258" r:id="rId10"/>
    <p:sldId id="298" r:id="rId11"/>
    <p:sldId id="331" r:id="rId12"/>
    <p:sldId id="317" r:id="rId13"/>
    <p:sldId id="318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rc" initials="j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5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20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9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1EEA0B-B11F-4A88-8A39-7146ADA90C1B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E3E421F-F628-4D96-8CB3-A2A2087F7C5E}">
      <dgm:prSet phldrT="[Text]"/>
      <dgm:spPr/>
      <dgm:t>
        <a:bodyPr/>
        <a:lstStyle/>
        <a:p>
          <a:r>
            <a:rPr lang="fr-FR" noProof="0" dirty="0" smtClean="0">
              <a:solidFill>
                <a:schemeClr val="tx1"/>
              </a:solidFill>
            </a:rPr>
            <a:t>Utilisation du sol </a:t>
          </a:r>
          <a:endParaRPr lang="fr-FR" noProof="0" dirty="0">
            <a:solidFill>
              <a:schemeClr val="tx1"/>
            </a:solidFill>
          </a:endParaRPr>
        </a:p>
      </dgm:t>
    </dgm:pt>
    <dgm:pt modelId="{00D31024-EBEB-4871-92A6-E0123FD3AF6C}" type="parTrans" cxnId="{B175AAA5-5E7F-4586-B703-BFC6529A4583}">
      <dgm:prSet/>
      <dgm:spPr/>
      <dgm:t>
        <a:bodyPr/>
        <a:lstStyle/>
        <a:p>
          <a:endParaRPr lang="fr-FR" noProof="0" dirty="0"/>
        </a:p>
      </dgm:t>
    </dgm:pt>
    <dgm:pt modelId="{CFE62A12-9C0E-4FF2-8C63-3D5D455D57DB}" type="sibTrans" cxnId="{B175AAA5-5E7F-4586-B703-BFC6529A4583}">
      <dgm:prSet/>
      <dgm:spPr/>
      <dgm:t>
        <a:bodyPr/>
        <a:lstStyle/>
        <a:p>
          <a:endParaRPr lang="fr-FR" noProof="0" dirty="0"/>
        </a:p>
      </dgm:t>
    </dgm:pt>
    <dgm:pt modelId="{CE597D78-A928-4EBD-863F-346D6A443102}">
      <dgm:prSet phldrT="[Text]"/>
      <dgm:spPr/>
      <dgm:t>
        <a:bodyPr/>
        <a:lstStyle/>
        <a:p>
          <a:r>
            <a:rPr lang="fr-FR" b="1" i="1" noProof="0" dirty="0" smtClean="0"/>
            <a:t>Quelle agriculture voulons-nous développer?</a:t>
          </a:r>
          <a:endParaRPr lang="fr-FR" b="1" i="1" noProof="0" dirty="0"/>
        </a:p>
      </dgm:t>
    </dgm:pt>
    <dgm:pt modelId="{EF006ADE-B340-44CC-B3AB-8B3EC944DB26}" type="parTrans" cxnId="{AFD3D05D-E206-482B-BBC9-2909154EE79D}">
      <dgm:prSet/>
      <dgm:spPr/>
      <dgm:t>
        <a:bodyPr/>
        <a:lstStyle/>
        <a:p>
          <a:endParaRPr lang="fr-FR" noProof="0" dirty="0"/>
        </a:p>
      </dgm:t>
    </dgm:pt>
    <dgm:pt modelId="{E234456F-0571-41CD-AEBD-C0F07C91E9DC}" type="sibTrans" cxnId="{AFD3D05D-E206-482B-BBC9-2909154EE79D}">
      <dgm:prSet/>
      <dgm:spPr/>
      <dgm:t>
        <a:bodyPr/>
        <a:lstStyle/>
        <a:p>
          <a:endParaRPr lang="fr-FR" noProof="0" dirty="0"/>
        </a:p>
      </dgm:t>
    </dgm:pt>
    <dgm:pt modelId="{2E33809C-FE0C-4EEF-A66A-BD12EE5315F2}">
      <dgm:prSet phldrT="[Text]"/>
      <dgm:spPr/>
      <dgm:t>
        <a:bodyPr/>
        <a:lstStyle/>
        <a:p>
          <a:r>
            <a:rPr lang="fr-FR" noProof="0" dirty="0" smtClean="0">
              <a:solidFill>
                <a:schemeClr val="tx1"/>
              </a:solidFill>
            </a:rPr>
            <a:t>Demande en eau </a:t>
          </a:r>
          <a:endParaRPr lang="fr-FR" noProof="0" dirty="0">
            <a:solidFill>
              <a:schemeClr val="tx1"/>
            </a:solidFill>
          </a:endParaRPr>
        </a:p>
      </dgm:t>
    </dgm:pt>
    <dgm:pt modelId="{329C6959-22D8-4923-993C-A9D62201344A}" type="parTrans" cxnId="{E0B43441-049C-4DB0-B098-2AFFBE2384EE}">
      <dgm:prSet/>
      <dgm:spPr/>
      <dgm:t>
        <a:bodyPr/>
        <a:lstStyle/>
        <a:p>
          <a:endParaRPr lang="fr-FR" noProof="0" dirty="0"/>
        </a:p>
      </dgm:t>
    </dgm:pt>
    <dgm:pt modelId="{109EB332-89CD-4B34-91CB-A00A92493A0D}" type="sibTrans" cxnId="{E0B43441-049C-4DB0-B098-2AFFBE2384EE}">
      <dgm:prSet/>
      <dgm:spPr/>
      <dgm:t>
        <a:bodyPr/>
        <a:lstStyle/>
        <a:p>
          <a:endParaRPr lang="fr-FR" noProof="0" dirty="0"/>
        </a:p>
      </dgm:t>
    </dgm:pt>
    <dgm:pt modelId="{7A69E59F-1C51-46AC-8889-2323DF27ADDB}">
      <dgm:prSet phldrT="[Text]"/>
      <dgm:spPr/>
      <dgm:t>
        <a:bodyPr/>
        <a:lstStyle/>
        <a:p>
          <a:r>
            <a:rPr lang="fr-FR" noProof="0" dirty="0" smtClean="0"/>
            <a:t>Chaque culture agricole demande sa quantité d’irrigation</a:t>
          </a:r>
          <a:endParaRPr lang="fr-FR" noProof="0" dirty="0"/>
        </a:p>
      </dgm:t>
    </dgm:pt>
    <dgm:pt modelId="{2DE15436-1651-47E4-9EC0-DA888DBA306F}" type="parTrans" cxnId="{27CC1245-0954-4644-8FF5-6DDCF81E47E3}">
      <dgm:prSet/>
      <dgm:spPr/>
      <dgm:t>
        <a:bodyPr/>
        <a:lstStyle/>
        <a:p>
          <a:endParaRPr lang="fr-FR" noProof="0" dirty="0"/>
        </a:p>
      </dgm:t>
    </dgm:pt>
    <dgm:pt modelId="{58C863CB-5F25-4930-9613-5C64CB3429B6}" type="sibTrans" cxnId="{27CC1245-0954-4644-8FF5-6DDCF81E47E3}">
      <dgm:prSet/>
      <dgm:spPr/>
      <dgm:t>
        <a:bodyPr/>
        <a:lstStyle/>
        <a:p>
          <a:endParaRPr lang="fr-FR" noProof="0" dirty="0"/>
        </a:p>
      </dgm:t>
    </dgm:pt>
    <dgm:pt modelId="{DB856DF9-6C3E-4DC0-AB2D-BA2205BD74F1}">
      <dgm:prSet phldrT="[Text]"/>
      <dgm:spPr/>
      <dgm:t>
        <a:bodyPr/>
        <a:lstStyle/>
        <a:p>
          <a:r>
            <a:rPr lang="fr-FR" noProof="0" dirty="0" smtClean="0">
              <a:solidFill>
                <a:schemeClr val="tx1"/>
              </a:solidFill>
            </a:rPr>
            <a:t>Compatibilité </a:t>
          </a:r>
          <a:endParaRPr lang="fr-FR" noProof="0" dirty="0">
            <a:solidFill>
              <a:schemeClr val="tx1"/>
            </a:solidFill>
          </a:endParaRPr>
        </a:p>
      </dgm:t>
    </dgm:pt>
    <dgm:pt modelId="{B9D3CD81-58DE-483B-95A8-5A3B4DF0DDA3}" type="parTrans" cxnId="{EE1AF8B8-189B-4630-8145-6ED5B6AD5E34}">
      <dgm:prSet/>
      <dgm:spPr/>
      <dgm:t>
        <a:bodyPr/>
        <a:lstStyle/>
        <a:p>
          <a:endParaRPr lang="fr-FR" noProof="0" dirty="0"/>
        </a:p>
      </dgm:t>
    </dgm:pt>
    <dgm:pt modelId="{3CB30943-FA76-43AC-9F8E-D46EAD8E6E92}" type="sibTrans" cxnId="{EE1AF8B8-189B-4630-8145-6ED5B6AD5E34}">
      <dgm:prSet/>
      <dgm:spPr/>
      <dgm:t>
        <a:bodyPr/>
        <a:lstStyle/>
        <a:p>
          <a:endParaRPr lang="fr-FR" noProof="0" dirty="0"/>
        </a:p>
      </dgm:t>
    </dgm:pt>
    <dgm:pt modelId="{78263579-BE25-42F6-88D1-86A097693FC9}">
      <dgm:prSet phldrT="[Text]"/>
      <dgm:spPr/>
      <dgm:t>
        <a:bodyPr/>
        <a:lstStyle/>
        <a:p>
          <a:r>
            <a:rPr lang="fr-FR" noProof="0" dirty="0" smtClean="0"/>
            <a:t>Autres utilisations :</a:t>
          </a:r>
          <a:endParaRPr lang="fr-FR" noProof="0" dirty="0"/>
        </a:p>
      </dgm:t>
    </dgm:pt>
    <dgm:pt modelId="{BF767383-D0FF-4E86-ADCF-602FD5365F76}" type="parTrans" cxnId="{476EF6D7-26F1-4A97-BF40-826B59EA054E}">
      <dgm:prSet/>
      <dgm:spPr/>
      <dgm:t>
        <a:bodyPr/>
        <a:lstStyle/>
        <a:p>
          <a:endParaRPr lang="fr-FR" noProof="0" dirty="0"/>
        </a:p>
      </dgm:t>
    </dgm:pt>
    <dgm:pt modelId="{EF00D460-B7EC-4308-9DBC-85C402512AFC}" type="sibTrans" cxnId="{476EF6D7-26F1-4A97-BF40-826B59EA054E}">
      <dgm:prSet/>
      <dgm:spPr/>
      <dgm:t>
        <a:bodyPr/>
        <a:lstStyle/>
        <a:p>
          <a:endParaRPr lang="fr-FR" noProof="0" dirty="0"/>
        </a:p>
      </dgm:t>
    </dgm:pt>
    <dgm:pt modelId="{9DDCC231-43C6-4E23-8DB5-DF48081BE901}">
      <dgm:prSet phldrT="[Text]"/>
      <dgm:spPr/>
      <dgm:t>
        <a:bodyPr/>
        <a:lstStyle/>
        <a:p>
          <a:endParaRPr lang="fr-FR" noProof="0" dirty="0"/>
        </a:p>
      </dgm:t>
    </dgm:pt>
    <dgm:pt modelId="{A42FC179-1628-4BD7-A12A-163E8288364B}" type="parTrans" cxnId="{C2DA52D0-92A7-4EF6-AEB7-7DA4B3DD58AD}">
      <dgm:prSet/>
      <dgm:spPr/>
      <dgm:t>
        <a:bodyPr/>
        <a:lstStyle/>
        <a:p>
          <a:endParaRPr lang="fr-FR" noProof="0" dirty="0"/>
        </a:p>
      </dgm:t>
    </dgm:pt>
    <dgm:pt modelId="{A9C912B1-18B6-404B-9603-FCDBC0E36AF3}" type="sibTrans" cxnId="{C2DA52D0-92A7-4EF6-AEB7-7DA4B3DD58AD}">
      <dgm:prSet/>
      <dgm:spPr/>
      <dgm:t>
        <a:bodyPr/>
        <a:lstStyle/>
        <a:p>
          <a:endParaRPr lang="fr-FR" noProof="0" dirty="0"/>
        </a:p>
      </dgm:t>
    </dgm:pt>
    <dgm:pt modelId="{75A81BA2-2776-4AF9-84C5-98A421F012AE}">
      <dgm:prSet phldrT="[Text]"/>
      <dgm:spPr/>
      <dgm:t>
        <a:bodyPr/>
        <a:lstStyle/>
        <a:p>
          <a:r>
            <a:rPr lang="fr-FR" noProof="0" dirty="0" smtClean="0"/>
            <a:t>Besoins alimentaires</a:t>
          </a:r>
          <a:endParaRPr lang="fr-FR" noProof="0" dirty="0"/>
        </a:p>
      </dgm:t>
    </dgm:pt>
    <dgm:pt modelId="{F52C24A5-467A-4F89-ABB8-DDE078A508E9}" type="parTrans" cxnId="{8A201F0C-A77F-4103-8465-10F525004C64}">
      <dgm:prSet/>
      <dgm:spPr/>
      <dgm:t>
        <a:bodyPr/>
        <a:lstStyle/>
        <a:p>
          <a:endParaRPr lang="fr-FR" noProof="0" dirty="0"/>
        </a:p>
      </dgm:t>
    </dgm:pt>
    <dgm:pt modelId="{D53A0090-0A57-4B85-AC38-754DF483130D}" type="sibTrans" cxnId="{8A201F0C-A77F-4103-8465-10F525004C64}">
      <dgm:prSet/>
      <dgm:spPr/>
      <dgm:t>
        <a:bodyPr/>
        <a:lstStyle/>
        <a:p>
          <a:endParaRPr lang="fr-FR" noProof="0" dirty="0"/>
        </a:p>
      </dgm:t>
    </dgm:pt>
    <dgm:pt modelId="{A7FE56FB-D9F1-444B-90C1-12BD803AA4FF}">
      <dgm:prSet phldrT="[Text]"/>
      <dgm:spPr/>
      <dgm:t>
        <a:bodyPr/>
        <a:lstStyle/>
        <a:p>
          <a:r>
            <a:rPr lang="fr-FR" noProof="0" dirty="0" smtClean="0"/>
            <a:t>Valeurs commerciaux des produits</a:t>
          </a:r>
          <a:endParaRPr lang="fr-FR" noProof="0" dirty="0"/>
        </a:p>
      </dgm:t>
    </dgm:pt>
    <dgm:pt modelId="{939AA6C7-966E-41B1-923D-7193C303F4B8}" type="parTrans" cxnId="{4AE3E43C-0D77-4695-B008-8041F1D83941}">
      <dgm:prSet/>
      <dgm:spPr/>
      <dgm:t>
        <a:bodyPr/>
        <a:lstStyle/>
        <a:p>
          <a:endParaRPr lang="fr-FR" noProof="0" dirty="0"/>
        </a:p>
      </dgm:t>
    </dgm:pt>
    <dgm:pt modelId="{FF920F09-12D1-42A7-8DDE-BEE5585D6A07}" type="sibTrans" cxnId="{4AE3E43C-0D77-4695-B008-8041F1D83941}">
      <dgm:prSet/>
      <dgm:spPr/>
      <dgm:t>
        <a:bodyPr/>
        <a:lstStyle/>
        <a:p>
          <a:endParaRPr lang="fr-FR" noProof="0" dirty="0"/>
        </a:p>
      </dgm:t>
    </dgm:pt>
    <dgm:pt modelId="{190DADCC-6236-4BC9-B285-52F198061FFE}">
      <dgm:prSet phldrT="[Text]"/>
      <dgm:spPr/>
      <dgm:t>
        <a:bodyPr/>
        <a:lstStyle/>
        <a:p>
          <a:r>
            <a:rPr lang="fr-FR" noProof="0" dirty="0" smtClean="0"/>
            <a:t>Sans irrigation, la production se baisse</a:t>
          </a:r>
          <a:endParaRPr lang="fr-FR" noProof="0" dirty="0"/>
        </a:p>
      </dgm:t>
    </dgm:pt>
    <dgm:pt modelId="{32A3A8F4-C12D-466C-8795-80786E7BDA2C}" type="parTrans" cxnId="{9571EC79-7409-4D94-B10B-7D6309D58114}">
      <dgm:prSet/>
      <dgm:spPr/>
      <dgm:t>
        <a:bodyPr/>
        <a:lstStyle/>
        <a:p>
          <a:endParaRPr lang="fr-FR" noProof="0" dirty="0"/>
        </a:p>
      </dgm:t>
    </dgm:pt>
    <dgm:pt modelId="{05046DDF-5A27-4523-AA66-7FDC8B149146}" type="sibTrans" cxnId="{9571EC79-7409-4D94-B10B-7D6309D58114}">
      <dgm:prSet/>
      <dgm:spPr/>
      <dgm:t>
        <a:bodyPr/>
        <a:lstStyle/>
        <a:p>
          <a:endParaRPr lang="fr-FR" noProof="0" dirty="0"/>
        </a:p>
      </dgm:t>
    </dgm:pt>
    <dgm:pt modelId="{80643CF7-D3D5-43C1-A03E-BFF1F7F5C7F4}">
      <dgm:prSet phldrT="[Text]"/>
      <dgm:spPr/>
      <dgm:t>
        <a:bodyPr/>
        <a:lstStyle/>
        <a:p>
          <a:r>
            <a:rPr lang="fr-FR" noProof="0" dirty="0" smtClean="0"/>
            <a:t>Potable</a:t>
          </a:r>
          <a:endParaRPr lang="fr-FR" noProof="0" dirty="0"/>
        </a:p>
      </dgm:t>
    </dgm:pt>
    <dgm:pt modelId="{8E5A13A1-AF20-4B18-8CC8-F1D1183D063F}" type="parTrans" cxnId="{054D7231-4040-48E3-B5DA-7EBF27B880A3}">
      <dgm:prSet/>
      <dgm:spPr/>
      <dgm:t>
        <a:bodyPr/>
        <a:lstStyle/>
        <a:p>
          <a:endParaRPr lang="fr-FR" noProof="0" dirty="0"/>
        </a:p>
      </dgm:t>
    </dgm:pt>
    <dgm:pt modelId="{4A681E86-0DD5-49B4-AD84-D233D25EB195}" type="sibTrans" cxnId="{054D7231-4040-48E3-B5DA-7EBF27B880A3}">
      <dgm:prSet/>
      <dgm:spPr/>
      <dgm:t>
        <a:bodyPr/>
        <a:lstStyle/>
        <a:p>
          <a:endParaRPr lang="fr-FR" noProof="0" dirty="0"/>
        </a:p>
      </dgm:t>
    </dgm:pt>
    <dgm:pt modelId="{C155C706-876B-4C29-85B3-820FB7DB8DB0}">
      <dgm:prSet phldrT="[Text]"/>
      <dgm:spPr/>
      <dgm:t>
        <a:bodyPr/>
        <a:lstStyle/>
        <a:p>
          <a:r>
            <a:rPr lang="fr-FR" noProof="0" dirty="0" smtClean="0"/>
            <a:t>Industrielle</a:t>
          </a:r>
          <a:endParaRPr lang="fr-FR" noProof="0" dirty="0"/>
        </a:p>
      </dgm:t>
    </dgm:pt>
    <dgm:pt modelId="{ABEA6703-90C0-4A1C-A17A-1DBAAE5BC7AF}" type="parTrans" cxnId="{18254564-BA0A-4B95-B6C3-4D09A9B8BC6D}">
      <dgm:prSet/>
      <dgm:spPr/>
      <dgm:t>
        <a:bodyPr/>
        <a:lstStyle/>
        <a:p>
          <a:endParaRPr lang="fr-FR" noProof="0" dirty="0"/>
        </a:p>
      </dgm:t>
    </dgm:pt>
    <dgm:pt modelId="{F8A1AFF5-0DB0-416A-9E3A-CEA46B99DB86}" type="sibTrans" cxnId="{18254564-BA0A-4B95-B6C3-4D09A9B8BC6D}">
      <dgm:prSet/>
      <dgm:spPr/>
      <dgm:t>
        <a:bodyPr/>
        <a:lstStyle/>
        <a:p>
          <a:endParaRPr lang="fr-FR" noProof="0" dirty="0"/>
        </a:p>
      </dgm:t>
    </dgm:pt>
    <dgm:pt modelId="{7731806E-E0B7-4842-951F-C598DE6B9D6B}">
      <dgm:prSet phldrT="[Text]"/>
      <dgm:spPr/>
      <dgm:t>
        <a:bodyPr/>
        <a:lstStyle/>
        <a:p>
          <a:r>
            <a:rPr lang="fr-FR" noProof="0" dirty="0" smtClean="0"/>
            <a:t>Energie</a:t>
          </a:r>
          <a:endParaRPr lang="fr-FR" noProof="0" dirty="0"/>
        </a:p>
      </dgm:t>
    </dgm:pt>
    <dgm:pt modelId="{315BD694-5E97-4554-B240-B6F1EBDA959F}" type="parTrans" cxnId="{9479A237-9D9F-46B7-A5B2-66D2BDA732E6}">
      <dgm:prSet/>
      <dgm:spPr/>
      <dgm:t>
        <a:bodyPr/>
        <a:lstStyle/>
        <a:p>
          <a:endParaRPr lang="fr-FR" noProof="0" dirty="0"/>
        </a:p>
      </dgm:t>
    </dgm:pt>
    <dgm:pt modelId="{9E6A1D7A-4BEC-4FA3-ABEE-DAEBB0B28716}" type="sibTrans" cxnId="{9479A237-9D9F-46B7-A5B2-66D2BDA732E6}">
      <dgm:prSet/>
      <dgm:spPr/>
      <dgm:t>
        <a:bodyPr/>
        <a:lstStyle/>
        <a:p>
          <a:endParaRPr lang="fr-FR" noProof="0" dirty="0"/>
        </a:p>
      </dgm:t>
    </dgm:pt>
    <dgm:pt modelId="{CC635396-9AA6-40B5-B036-3A4D64308F0F}">
      <dgm:prSet phldrT="[Text]"/>
      <dgm:spPr/>
      <dgm:t>
        <a:bodyPr/>
        <a:lstStyle/>
        <a:p>
          <a:endParaRPr lang="fr-FR" noProof="0" dirty="0"/>
        </a:p>
      </dgm:t>
    </dgm:pt>
    <dgm:pt modelId="{13ED6B6C-85B5-4286-8A27-05B05527BE58}" type="parTrans" cxnId="{96082278-2B9D-4733-ADC4-D4BD6D538ED2}">
      <dgm:prSet/>
      <dgm:spPr/>
      <dgm:t>
        <a:bodyPr/>
        <a:lstStyle/>
        <a:p>
          <a:endParaRPr lang="fr-FR" noProof="0" dirty="0"/>
        </a:p>
      </dgm:t>
    </dgm:pt>
    <dgm:pt modelId="{0498F0C9-E217-45F7-9E65-F67654D35FF3}" type="sibTrans" cxnId="{96082278-2B9D-4733-ADC4-D4BD6D538ED2}">
      <dgm:prSet/>
      <dgm:spPr/>
      <dgm:t>
        <a:bodyPr/>
        <a:lstStyle/>
        <a:p>
          <a:endParaRPr lang="fr-FR" noProof="0" dirty="0"/>
        </a:p>
      </dgm:t>
    </dgm:pt>
    <dgm:pt modelId="{B233B981-B9B7-44DC-AE7A-3324800BB648}">
      <dgm:prSet phldrT="[Text]"/>
      <dgm:spPr/>
      <dgm:t>
        <a:bodyPr/>
        <a:lstStyle/>
        <a:p>
          <a:r>
            <a:rPr lang="fr-FR" noProof="0" dirty="0" smtClean="0"/>
            <a:t>Ecosystèmes dépendants de l’eau</a:t>
          </a:r>
          <a:endParaRPr lang="fr-FR" noProof="0" dirty="0"/>
        </a:p>
      </dgm:t>
    </dgm:pt>
    <dgm:pt modelId="{4492BE52-4DA4-414B-9595-A9476AD3539C}" type="parTrans" cxnId="{0FF6042A-F548-4ED4-8F8B-9682F6C5E64C}">
      <dgm:prSet/>
      <dgm:spPr/>
      <dgm:t>
        <a:bodyPr/>
        <a:lstStyle/>
        <a:p>
          <a:endParaRPr lang="fr-FR" noProof="0" dirty="0"/>
        </a:p>
      </dgm:t>
    </dgm:pt>
    <dgm:pt modelId="{976C9701-905B-461D-99DC-23DB28AAC170}" type="sibTrans" cxnId="{0FF6042A-F548-4ED4-8F8B-9682F6C5E64C}">
      <dgm:prSet/>
      <dgm:spPr/>
      <dgm:t>
        <a:bodyPr/>
        <a:lstStyle/>
        <a:p>
          <a:endParaRPr lang="fr-FR" noProof="0" dirty="0"/>
        </a:p>
      </dgm:t>
    </dgm:pt>
    <dgm:pt modelId="{68FFAD7F-997A-4ECC-ACCB-CC8CE8C88BC0}" type="pres">
      <dgm:prSet presAssocID="{091EEA0B-B11F-4A88-8A39-7146ADA90C1B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689CCC5C-9A20-4233-89E3-DFB00D61CBDC}" type="pres">
      <dgm:prSet presAssocID="{0E3E421F-F628-4D96-8CB3-A2A2087F7C5E}" presName="composite" presStyleCnt="0"/>
      <dgm:spPr/>
    </dgm:pt>
    <dgm:pt modelId="{905284E2-667D-4FA1-97C2-B331B898CB4F}" type="pres">
      <dgm:prSet presAssocID="{0E3E421F-F628-4D96-8CB3-A2A2087F7C5E}" presName="bentUpArrow1" presStyleLbl="alignImgPlace1" presStyleIdx="0" presStyleCnt="2" custLinFactNeighborX="18628"/>
      <dgm:spPr/>
    </dgm:pt>
    <dgm:pt modelId="{65275C78-8B88-4763-AD65-F6DB7D5FA8E1}" type="pres">
      <dgm:prSet presAssocID="{0E3E421F-F628-4D96-8CB3-A2A2087F7C5E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03CF2A5-484C-4760-ABA4-39887A91BD77}" type="pres">
      <dgm:prSet presAssocID="{0E3E421F-F628-4D96-8CB3-A2A2087F7C5E}" presName="ChildText" presStyleLbl="revTx" presStyleIdx="0" presStyleCnt="3" custScaleX="346470" custLinFactX="48052" custLinFactNeighborX="100000" custLinFactNeighborY="-103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612F67-A13D-454C-B007-3F3EE2F3612F}" type="pres">
      <dgm:prSet presAssocID="{CFE62A12-9C0E-4FF2-8C63-3D5D455D57DB}" presName="sibTrans" presStyleCnt="0"/>
      <dgm:spPr/>
    </dgm:pt>
    <dgm:pt modelId="{A8B36108-818A-493B-B026-CB6FE06C4BFF}" type="pres">
      <dgm:prSet presAssocID="{2E33809C-FE0C-4EEF-A66A-BD12EE5315F2}" presName="composite" presStyleCnt="0"/>
      <dgm:spPr/>
    </dgm:pt>
    <dgm:pt modelId="{4155C41D-E6F5-4908-9BE4-1ACA3EB33117}" type="pres">
      <dgm:prSet presAssocID="{2E33809C-FE0C-4EEF-A66A-BD12EE5315F2}" presName="bentUpArrow1" presStyleLbl="alignImgPlace1" presStyleIdx="1" presStyleCnt="2" custLinFactNeighborX="-16560" custLinFactNeighborY="8246"/>
      <dgm:spPr/>
    </dgm:pt>
    <dgm:pt modelId="{34DAE7AD-C218-464A-AC6D-6069575F98BB}" type="pres">
      <dgm:prSet presAssocID="{2E33809C-FE0C-4EEF-A66A-BD12EE5315F2}" presName="ParentText" presStyleLbl="node1" presStyleIdx="1" presStyleCnt="3" custLinFactNeighborX="-33594" custLinFactNeighborY="-1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11EC91E-F71D-4BE6-BEE5-011BB6841DB9}" type="pres">
      <dgm:prSet presAssocID="{2E33809C-FE0C-4EEF-A66A-BD12EE5315F2}" presName="ChildText" presStyleLbl="revTx" presStyleIdx="1" presStyleCnt="3" custScaleX="246014" custLinFactNeighborX="71350" custLinFactNeighborY="-80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A6C573E-255C-4278-8967-BB78673AAF47}" type="pres">
      <dgm:prSet presAssocID="{109EB332-89CD-4B34-91CB-A00A92493A0D}" presName="sibTrans" presStyleCnt="0"/>
      <dgm:spPr/>
    </dgm:pt>
    <dgm:pt modelId="{9C90A35E-56CD-40C2-BB36-C70BF5DA22BA}" type="pres">
      <dgm:prSet presAssocID="{DB856DF9-6C3E-4DC0-AB2D-BA2205BD74F1}" presName="composite" presStyleCnt="0"/>
      <dgm:spPr/>
    </dgm:pt>
    <dgm:pt modelId="{B7FF9A09-4DBF-4ABB-B14C-022470D82E9F}" type="pres">
      <dgm:prSet presAssocID="{DB856DF9-6C3E-4DC0-AB2D-BA2205BD74F1}" presName="ParentText" presStyleLbl="node1" presStyleIdx="2" presStyleCnt="3" custLinFactNeighborX="-45407" custLinFactNeighborY="278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ED1E14-6FE2-4CD4-AD37-2E716070E88A}" type="pres">
      <dgm:prSet presAssocID="{DB856DF9-6C3E-4DC0-AB2D-BA2205BD74F1}" presName="FinalChildText" presStyleLbl="revTx" presStyleIdx="2" presStyleCnt="3" custScaleX="207115" custScaleY="1365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B43441-049C-4DB0-B098-2AFFBE2384EE}" srcId="{091EEA0B-B11F-4A88-8A39-7146ADA90C1B}" destId="{2E33809C-FE0C-4EEF-A66A-BD12EE5315F2}" srcOrd="1" destOrd="0" parTransId="{329C6959-22D8-4923-993C-A9D62201344A}" sibTransId="{109EB332-89CD-4B34-91CB-A00A92493A0D}"/>
    <dgm:cxn modelId="{8A201F0C-A77F-4103-8465-10F525004C64}" srcId="{CE597D78-A928-4EBD-863F-346D6A443102}" destId="{75A81BA2-2776-4AF9-84C5-98A421F012AE}" srcOrd="0" destOrd="0" parTransId="{F52C24A5-467A-4F89-ABB8-DDE078A508E9}" sibTransId="{D53A0090-0A57-4B85-AC38-754DF483130D}"/>
    <dgm:cxn modelId="{D91B3E95-525E-45A2-8E36-0E9BEA5C6BBA}" type="presOf" srcId="{A7FE56FB-D9F1-444B-90C1-12BD803AA4FF}" destId="{203CF2A5-484C-4760-ABA4-39887A91BD77}" srcOrd="0" destOrd="2" presId="urn:microsoft.com/office/officeart/2005/8/layout/StepDownProcess"/>
    <dgm:cxn modelId="{054D7231-4040-48E3-B5DA-7EBF27B880A3}" srcId="{78263579-BE25-42F6-88D1-86A097693FC9}" destId="{80643CF7-D3D5-43C1-A03E-BFF1F7F5C7F4}" srcOrd="0" destOrd="0" parTransId="{8E5A13A1-AF20-4B18-8CC8-F1D1183D063F}" sibTransId="{4A681E86-0DD5-49B4-AD84-D233D25EB195}"/>
    <dgm:cxn modelId="{F472AB63-BE41-490E-A414-7E29722DD84C}" type="presOf" srcId="{DB856DF9-6C3E-4DC0-AB2D-BA2205BD74F1}" destId="{B7FF9A09-4DBF-4ABB-B14C-022470D82E9F}" srcOrd="0" destOrd="0" presId="urn:microsoft.com/office/officeart/2005/8/layout/StepDownProcess"/>
    <dgm:cxn modelId="{9571EC79-7409-4D94-B10B-7D6309D58114}" srcId="{2E33809C-FE0C-4EEF-A66A-BD12EE5315F2}" destId="{190DADCC-6236-4BC9-B285-52F198061FFE}" srcOrd="1" destOrd="0" parTransId="{32A3A8F4-C12D-466C-8795-80786E7BDA2C}" sibTransId="{05046DDF-5A27-4523-AA66-7FDC8B149146}"/>
    <dgm:cxn modelId="{96082278-2B9D-4733-ADC4-D4BD6D538ED2}" srcId="{78263579-BE25-42F6-88D1-86A097693FC9}" destId="{CC635396-9AA6-40B5-B036-3A4D64308F0F}" srcOrd="3" destOrd="0" parTransId="{13ED6B6C-85B5-4286-8A27-05B05527BE58}" sibTransId="{0498F0C9-E217-45F7-9E65-F67654D35FF3}"/>
    <dgm:cxn modelId="{AFD3D05D-E206-482B-BBC9-2909154EE79D}" srcId="{0E3E421F-F628-4D96-8CB3-A2A2087F7C5E}" destId="{CE597D78-A928-4EBD-863F-346D6A443102}" srcOrd="0" destOrd="0" parTransId="{EF006ADE-B340-44CC-B3AB-8B3EC944DB26}" sibTransId="{E234456F-0571-41CD-AEBD-C0F07C91E9DC}"/>
    <dgm:cxn modelId="{BCBCE2C8-000A-4081-99A6-61CA66AE9A5F}" type="presOf" srcId="{CC635396-9AA6-40B5-B036-3A4D64308F0F}" destId="{7CED1E14-6FE2-4CD4-AD37-2E716070E88A}" srcOrd="0" destOrd="5" presId="urn:microsoft.com/office/officeart/2005/8/layout/StepDownProcess"/>
    <dgm:cxn modelId="{547D9D9F-A227-4DE1-8821-ACDCE164AE4D}" type="presOf" srcId="{0E3E421F-F628-4D96-8CB3-A2A2087F7C5E}" destId="{65275C78-8B88-4763-AD65-F6DB7D5FA8E1}" srcOrd="0" destOrd="0" presId="urn:microsoft.com/office/officeart/2005/8/layout/StepDownProcess"/>
    <dgm:cxn modelId="{BCD864D5-315B-4B1E-8E31-6F0CE83DF4F6}" type="presOf" srcId="{75A81BA2-2776-4AF9-84C5-98A421F012AE}" destId="{203CF2A5-484C-4760-ABA4-39887A91BD77}" srcOrd="0" destOrd="1" presId="urn:microsoft.com/office/officeart/2005/8/layout/StepDownProcess"/>
    <dgm:cxn modelId="{C2DA52D0-92A7-4EF6-AEB7-7DA4B3DD58AD}" srcId="{0E3E421F-F628-4D96-8CB3-A2A2087F7C5E}" destId="{9DDCC231-43C6-4E23-8DB5-DF48081BE901}" srcOrd="1" destOrd="0" parTransId="{A42FC179-1628-4BD7-A12A-163E8288364B}" sibTransId="{A9C912B1-18B6-404B-9603-FCDBC0E36AF3}"/>
    <dgm:cxn modelId="{EE1AF8B8-189B-4630-8145-6ED5B6AD5E34}" srcId="{091EEA0B-B11F-4A88-8A39-7146ADA90C1B}" destId="{DB856DF9-6C3E-4DC0-AB2D-BA2205BD74F1}" srcOrd="2" destOrd="0" parTransId="{B9D3CD81-58DE-483B-95A8-5A3B4DF0DDA3}" sibTransId="{3CB30943-FA76-43AC-9F8E-D46EAD8E6E92}"/>
    <dgm:cxn modelId="{27CC1245-0954-4644-8FF5-6DDCF81E47E3}" srcId="{2E33809C-FE0C-4EEF-A66A-BD12EE5315F2}" destId="{7A69E59F-1C51-46AC-8889-2323DF27ADDB}" srcOrd="0" destOrd="0" parTransId="{2DE15436-1651-47E4-9EC0-DA888DBA306F}" sibTransId="{58C863CB-5F25-4930-9613-5C64CB3429B6}"/>
    <dgm:cxn modelId="{55C96675-67A7-47B8-8ADF-83109EF62BAA}" type="presOf" srcId="{7731806E-E0B7-4842-951F-C598DE6B9D6B}" destId="{7CED1E14-6FE2-4CD4-AD37-2E716070E88A}" srcOrd="0" destOrd="4" presId="urn:microsoft.com/office/officeart/2005/8/layout/StepDownProcess"/>
    <dgm:cxn modelId="{18254564-BA0A-4B95-B6C3-4D09A9B8BC6D}" srcId="{78263579-BE25-42F6-88D1-86A097693FC9}" destId="{C155C706-876B-4C29-85B3-820FB7DB8DB0}" srcOrd="1" destOrd="0" parTransId="{ABEA6703-90C0-4A1C-A17A-1DBAAE5BC7AF}" sibTransId="{F8A1AFF5-0DB0-416A-9E3A-CEA46B99DB86}"/>
    <dgm:cxn modelId="{95D45FA1-26A4-46CA-919D-055DA73BD9DF}" type="presOf" srcId="{190DADCC-6236-4BC9-B285-52F198061FFE}" destId="{F11EC91E-F71D-4BE6-BEE5-011BB6841DB9}" srcOrd="0" destOrd="1" presId="urn:microsoft.com/office/officeart/2005/8/layout/StepDownProcess"/>
    <dgm:cxn modelId="{396027E9-0C75-4898-92FA-FF3A9AAB896C}" type="presOf" srcId="{CE597D78-A928-4EBD-863F-346D6A443102}" destId="{203CF2A5-484C-4760-ABA4-39887A91BD77}" srcOrd="0" destOrd="0" presId="urn:microsoft.com/office/officeart/2005/8/layout/StepDownProcess"/>
    <dgm:cxn modelId="{41B7F6C3-0A96-4A87-8772-B719E294177B}" type="presOf" srcId="{9DDCC231-43C6-4E23-8DB5-DF48081BE901}" destId="{203CF2A5-484C-4760-ABA4-39887A91BD77}" srcOrd="0" destOrd="3" presId="urn:microsoft.com/office/officeart/2005/8/layout/StepDownProcess"/>
    <dgm:cxn modelId="{62A80B7D-42D2-4450-B385-8349A5D985B9}" type="presOf" srcId="{80643CF7-D3D5-43C1-A03E-BFF1F7F5C7F4}" destId="{7CED1E14-6FE2-4CD4-AD37-2E716070E88A}" srcOrd="0" destOrd="2" presId="urn:microsoft.com/office/officeart/2005/8/layout/StepDownProcess"/>
    <dgm:cxn modelId="{0C3B7213-79DF-4D5B-AF2C-61CB5CBF084E}" type="presOf" srcId="{B233B981-B9B7-44DC-AE7A-3324800BB648}" destId="{7CED1E14-6FE2-4CD4-AD37-2E716070E88A}" srcOrd="0" destOrd="0" presId="urn:microsoft.com/office/officeart/2005/8/layout/StepDownProcess"/>
    <dgm:cxn modelId="{1F5D1C1F-2ECB-4181-A74F-ABD61A9B5366}" type="presOf" srcId="{78263579-BE25-42F6-88D1-86A097693FC9}" destId="{7CED1E14-6FE2-4CD4-AD37-2E716070E88A}" srcOrd="0" destOrd="1" presId="urn:microsoft.com/office/officeart/2005/8/layout/StepDownProcess"/>
    <dgm:cxn modelId="{3D98631F-321C-413A-ADF4-C92698FA4833}" type="presOf" srcId="{091EEA0B-B11F-4A88-8A39-7146ADA90C1B}" destId="{68FFAD7F-997A-4ECC-ACCB-CC8CE8C88BC0}" srcOrd="0" destOrd="0" presId="urn:microsoft.com/office/officeart/2005/8/layout/StepDownProcess"/>
    <dgm:cxn modelId="{2BC43BFA-585C-4905-9CD1-CA5AC8D7BEC8}" type="presOf" srcId="{7A69E59F-1C51-46AC-8889-2323DF27ADDB}" destId="{F11EC91E-F71D-4BE6-BEE5-011BB6841DB9}" srcOrd="0" destOrd="0" presId="urn:microsoft.com/office/officeart/2005/8/layout/StepDownProcess"/>
    <dgm:cxn modelId="{0FF6042A-F548-4ED4-8F8B-9682F6C5E64C}" srcId="{DB856DF9-6C3E-4DC0-AB2D-BA2205BD74F1}" destId="{B233B981-B9B7-44DC-AE7A-3324800BB648}" srcOrd="0" destOrd="0" parTransId="{4492BE52-4DA4-414B-9595-A9476AD3539C}" sibTransId="{976C9701-905B-461D-99DC-23DB28AAC170}"/>
    <dgm:cxn modelId="{476EF6D7-26F1-4A97-BF40-826B59EA054E}" srcId="{DB856DF9-6C3E-4DC0-AB2D-BA2205BD74F1}" destId="{78263579-BE25-42F6-88D1-86A097693FC9}" srcOrd="1" destOrd="0" parTransId="{BF767383-D0FF-4E86-ADCF-602FD5365F76}" sibTransId="{EF00D460-B7EC-4308-9DBC-85C402512AFC}"/>
    <dgm:cxn modelId="{ABCF5C27-5FB8-40D3-AC75-ADB6557D3E59}" type="presOf" srcId="{2E33809C-FE0C-4EEF-A66A-BD12EE5315F2}" destId="{34DAE7AD-C218-464A-AC6D-6069575F98BB}" srcOrd="0" destOrd="0" presId="urn:microsoft.com/office/officeart/2005/8/layout/StepDownProcess"/>
    <dgm:cxn modelId="{7FEE59DD-71DA-4A93-AEEB-D31496C22E18}" type="presOf" srcId="{C155C706-876B-4C29-85B3-820FB7DB8DB0}" destId="{7CED1E14-6FE2-4CD4-AD37-2E716070E88A}" srcOrd="0" destOrd="3" presId="urn:microsoft.com/office/officeart/2005/8/layout/StepDownProcess"/>
    <dgm:cxn modelId="{B175AAA5-5E7F-4586-B703-BFC6529A4583}" srcId="{091EEA0B-B11F-4A88-8A39-7146ADA90C1B}" destId="{0E3E421F-F628-4D96-8CB3-A2A2087F7C5E}" srcOrd="0" destOrd="0" parTransId="{00D31024-EBEB-4871-92A6-E0123FD3AF6C}" sibTransId="{CFE62A12-9C0E-4FF2-8C63-3D5D455D57DB}"/>
    <dgm:cxn modelId="{9479A237-9D9F-46B7-A5B2-66D2BDA732E6}" srcId="{78263579-BE25-42F6-88D1-86A097693FC9}" destId="{7731806E-E0B7-4842-951F-C598DE6B9D6B}" srcOrd="2" destOrd="0" parTransId="{315BD694-5E97-4554-B240-B6F1EBDA959F}" sibTransId="{9E6A1D7A-4BEC-4FA3-ABEE-DAEBB0B28716}"/>
    <dgm:cxn modelId="{4AE3E43C-0D77-4695-B008-8041F1D83941}" srcId="{CE597D78-A928-4EBD-863F-346D6A443102}" destId="{A7FE56FB-D9F1-444B-90C1-12BD803AA4FF}" srcOrd="1" destOrd="0" parTransId="{939AA6C7-966E-41B1-923D-7193C303F4B8}" sibTransId="{FF920F09-12D1-42A7-8DDE-BEE5585D6A07}"/>
    <dgm:cxn modelId="{5CD3455F-05CC-4747-AB11-D063E143F1C6}" type="presParOf" srcId="{68FFAD7F-997A-4ECC-ACCB-CC8CE8C88BC0}" destId="{689CCC5C-9A20-4233-89E3-DFB00D61CBDC}" srcOrd="0" destOrd="0" presId="urn:microsoft.com/office/officeart/2005/8/layout/StepDownProcess"/>
    <dgm:cxn modelId="{71202653-805F-4593-A961-9D22F43F7311}" type="presParOf" srcId="{689CCC5C-9A20-4233-89E3-DFB00D61CBDC}" destId="{905284E2-667D-4FA1-97C2-B331B898CB4F}" srcOrd="0" destOrd="0" presId="urn:microsoft.com/office/officeart/2005/8/layout/StepDownProcess"/>
    <dgm:cxn modelId="{C8A6BCDD-F49B-4531-9446-9226D990CF0B}" type="presParOf" srcId="{689CCC5C-9A20-4233-89E3-DFB00D61CBDC}" destId="{65275C78-8B88-4763-AD65-F6DB7D5FA8E1}" srcOrd="1" destOrd="0" presId="urn:microsoft.com/office/officeart/2005/8/layout/StepDownProcess"/>
    <dgm:cxn modelId="{8DED9951-C5FA-4265-BD5F-D754CB07E3CC}" type="presParOf" srcId="{689CCC5C-9A20-4233-89E3-DFB00D61CBDC}" destId="{203CF2A5-484C-4760-ABA4-39887A91BD77}" srcOrd="2" destOrd="0" presId="urn:microsoft.com/office/officeart/2005/8/layout/StepDownProcess"/>
    <dgm:cxn modelId="{BE5698A5-E49A-4AF5-B27D-3529D871075E}" type="presParOf" srcId="{68FFAD7F-997A-4ECC-ACCB-CC8CE8C88BC0}" destId="{2E612F67-A13D-454C-B007-3F3EE2F3612F}" srcOrd="1" destOrd="0" presId="urn:microsoft.com/office/officeart/2005/8/layout/StepDownProcess"/>
    <dgm:cxn modelId="{255AE346-6654-4782-8B0F-7D1EA7981718}" type="presParOf" srcId="{68FFAD7F-997A-4ECC-ACCB-CC8CE8C88BC0}" destId="{A8B36108-818A-493B-B026-CB6FE06C4BFF}" srcOrd="2" destOrd="0" presId="urn:microsoft.com/office/officeart/2005/8/layout/StepDownProcess"/>
    <dgm:cxn modelId="{16B85E76-848D-4FD8-9B8C-C5CAE718466A}" type="presParOf" srcId="{A8B36108-818A-493B-B026-CB6FE06C4BFF}" destId="{4155C41D-E6F5-4908-9BE4-1ACA3EB33117}" srcOrd="0" destOrd="0" presId="urn:microsoft.com/office/officeart/2005/8/layout/StepDownProcess"/>
    <dgm:cxn modelId="{E1399DD4-152A-49B7-A358-DF1E7249D431}" type="presParOf" srcId="{A8B36108-818A-493B-B026-CB6FE06C4BFF}" destId="{34DAE7AD-C218-464A-AC6D-6069575F98BB}" srcOrd="1" destOrd="0" presId="urn:microsoft.com/office/officeart/2005/8/layout/StepDownProcess"/>
    <dgm:cxn modelId="{2F10F244-6EAC-4FE2-8FCE-627D04612FD1}" type="presParOf" srcId="{A8B36108-818A-493B-B026-CB6FE06C4BFF}" destId="{F11EC91E-F71D-4BE6-BEE5-011BB6841DB9}" srcOrd="2" destOrd="0" presId="urn:microsoft.com/office/officeart/2005/8/layout/StepDownProcess"/>
    <dgm:cxn modelId="{C024781E-1E21-4E6A-8C19-E24CAAC4B490}" type="presParOf" srcId="{68FFAD7F-997A-4ECC-ACCB-CC8CE8C88BC0}" destId="{AA6C573E-255C-4278-8967-BB78673AAF47}" srcOrd="3" destOrd="0" presId="urn:microsoft.com/office/officeart/2005/8/layout/StepDownProcess"/>
    <dgm:cxn modelId="{0E7ACBC9-88D0-4DFB-A8DA-20340D075FE7}" type="presParOf" srcId="{68FFAD7F-997A-4ECC-ACCB-CC8CE8C88BC0}" destId="{9C90A35E-56CD-40C2-BB36-C70BF5DA22BA}" srcOrd="4" destOrd="0" presId="urn:microsoft.com/office/officeart/2005/8/layout/StepDownProcess"/>
    <dgm:cxn modelId="{AC437EE8-0244-4494-BB90-B2EC7C73C9E2}" type="presParOf" srcId="{9C90A35E-56CD-40C2-BB36-C70BF5DA22BA}" destId="{B7FF9A09-4DBF-4ABB-B14C-022470D82E9F}" srcOrd="0" destOrd="0" presId="urn:microsoft.com/office/officeart/2005/8/layout/StepDownProcess"/>
    <dgm:cxn modelId="{54416892-A19B-464D-8130-39B79C62C6F2}" type="presParOf" srcId="{9C90A35E-56CD-40C2-BB36-C70BF5DA22BA}" destId="{7CED1E14-6FE2-4CD4-AD37-2E716070E88A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5284E2-667D-4FA1-97C2-B331B898CB4F}">
      <dsp:nvSpPr>
        <dsp:cNvPr id="0" name=""/>
        <dsp:cNvSpPr/>
      </dsp:nvSpPr>
      <dsp:spPr>
        <a:xfrm rot="5400000">
          <a:off x="625222" y="1524373"/>
          <a:ext cx="1306804" cy="148775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275C78-8B88-4763-AD65-F6DB7D5FA8E1}">
      <dsp:nvSpPr>
        <dsp:cNvPr id="0" name=""/>
        <dsp:cNvSpPr/>
      </dsp:nvSpPr>
      <dsp:spPr>
        <a:xfrm>
          <a:off x="1861" y="75755"/>
          <a:ext cx="2199888" cy="153985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noProof="0" dirty="0" smtClean="0">
              <a:solidFill>
                <a:schemeClr val="tx1"/>
              </a:solidFill>
            </a:rPr>
            <a:t>Utilisation du sol </a:t>
          </a:r>
          <a:endParaRPr lang="fr-FR" sz="2200" kern="1200" noProof="0" dirty="0">
            <a:solidFill>
              <a:schemeClr val="tx1"/>
            </a:solidFill>
          </a:endParaRPr>
        </a:p>
      </dsp:txBody>
      <dsp:txXfrm>
        <a:off x="77044" y="150938"/>
        <a:ext cx="2049522" cy="1389484"/>
      </dsp:txXfrm>
    </dsp:sp>
    <dsp:sp modelId="{203CF2A5-484C-4760-ABA4-39887A91BD77}">
      <dsp:nvSpPr>
        <dsp:cNvPr id="0" name=""/>
        <dsp:cNvSpPr/>
      </dsp:nvSpPr>
      <dsp:spPr>
        <a:xfrm>
          <a:off x="2598819" y="94187"/>
          <a:ext cx="5543483" cy="1244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1" i="1" kern="1200" noProof="0" dirty="0" smtClean="0"/>
            <a:t>Quelle agriculture voulons-nous développer?</a:t>
          </a:r>
          <a:endParaRPr lang="fr-FR" sz="1600" b="1" i="1" kern="1200" noProof="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Besoins alimentaires</a:t>
          </a:r>
          <a:endParaRPr lang="fr-FR" sz="1600" kern="1200" noProof="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Valeurs commerciaux des produits</a:t>
          </a:r>
          <a:endParaRPr lang="fr-FR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600" kern="1200" noProof="0" dirty="0"/>
        </a:p>
      </dsp:txBody>
      <dsp:txXfrm>
        <a:off x="2598819" y="94187"/>
        <a:ext cx="5543483" cy="1244575"/>
      </dsp:txXfrm>
    </dsp:sp>
    <dsp:sp modelId="{4155C41D-E6F5-4908-9BE4-1ACA3EB33117}">
      <dsp:nvSpPr>
        <dsp:cNvPr id="0" name=""/>
        <dsp:cNvSpPr/>
      </dsp:nvSpPr>
      <dsp:spPr>
        <a:xfrm rot="5400000">
          <a:off x="2872093" y="3361893"/>
          <a:ext cx="1306804" cy="148775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DAE7AD-C218-464A-AC6D-6069575F98BB}">
      <dsp:nvSpPr>
        <dsp:cNvPr id="0" name=""/>
        <dsp:cNvSpPr/>
      </dsp:nvSpPr>
      <dsp:spPr>
        <a:xfrm>
          <a:off x="2033210" y="1790117"/>
          <a:ext cx="2199888" cy="153985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noProof="0" dirty="0" smtClean="0">
              <a:solidFill>
                <a:schemeClr val="tx1"/>
              </a:solidFill>
            </a:rPr>
            <a:t>Demande en eau </a:t>
          </a:r>
          <a:endParaRPr lang="fr-FR" sz="2200" kern="1200" noProof="0" dirty="0">
            <a:solidFill>
              <a:schemeClr val="tx1"/>
            </a:solidFill>
          </a:endParaRPr>
        </a:p>
      </dsp:txBody>
      <dsp:txXfrm>
        <a:off x="2108393" y="1865300"/>
        <a:ext cx="2049522" cy="1389484"/>
      </dsp:txXfrm>
    </dsp:sp>
    <dsp:sp modelId="{F11EC91E-F71D-4BE6-BEE5-011BB6841DB9}">
      <dsp:nvSpPr>
        <dsp:cNvPr id="0" name=""/>
        <dsp:cNvSpPr/>
      </dsp:nvSpPr>
      <dsp:spPr>
        <a:xfrm>
          <a:off x="4945618" y="1852486"/>
          <a:ext cx="3936198" cy="1244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Chaque culture agricole demande sa quantité d’irrigation</a:t>
          </a:r>
          <a:endParaRPr lang="fr-FR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Sans irrigation, la production se baisse</a:t>
          </a:r>
          <a:endParaRPr lang="fr-FR" sz="1600" kern="1200" noProof="0" dirty="0"/>
        </a:p>
      </dsp:txBody>
      <dsp:txXfrm>
        <a:off x="4945618" y="1852486"/>
        <a:ext cx="3936198" cy="1244575"/>
      </dsp:txXfrm>
    </dsp:sp>
    <dsp:sp modelId="{B7FF9A09-4DBF-4ABB-B14C-022470D82E9F}">
      <dsp:nvSpPr>
        <dsp:cNvPr id="0" name=""/>
        <dsp:cNvSpPr/>
      </dsp:nvSpPr>
      <dsp:spPr>
        <a:xfrm>
          <a:off x="4543717" y="3658514"/>
          <a:ext cx="2199888" cy="153985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noProof="0" dirty="0" smtClean="0">
              <a:solidFill>
                <a:schemeClr val="tx1"/>
              </a:solidFill>
            </a:rPr>
            <a:t>Compatibilité </a:t>
          </a:r>
          <a:endParaRPr lang="fr-FR" sz="2200" kern="1200" noProof="0" dirty="0">
            <a:solidFill>
              <a:schemeClr val="tx1"/>
            </a:solidFill>
          </a:endParaRPr>
        </a:p>
      </dsp:txBody>
      <dsp:txXfrm>
        <a:off x="4618900" y="3733697"/>
        <a:ext cx="2049522" cy="1389484"/>
      </dsp:txXfrm>
    </dsp:sp>
    <dsp:sp modelId="{7CED1E14-6FE2-4CD4-AD37-2E716070E88A}">
      <dsp:nvSpPr>
        <dsp:cNvPr id="0" name=""/>
        <dsp:cNvSpPr/>
      </dsp:nvSpPr>
      <dsp:spPr>
        <a:xfrm>
          <a:off x="6885595" y="3535276"/>
          <a:ext cx="3313818" cy="1699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noProof="0" dirty="0" smtClean="0"/>
            <a:t>Ecosystèmes dépendants de l’eau</a:t>
          </a:r>
          <a:endParaRPr lang="fr-FR" sz="1400" kern="1200" noProof="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noProof="0" dirty="0" smtClean="0"/>
            <a:t>Autres utilisations :</a:t>
          </a:r>
          <a:endParaRPr lang="fr-FR" sz="1400" kern="1200" noProof="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noProof="0" dirty="0" smtClean="0"/>
            <a:t>Potable</a:t>
          </a:r>
          <a:endParaRPr lang="fr-FR" sz="1400" kern="1200" noProof="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noProof="0" dirty="0" smtClean="0"/>
            <a:t>Industrielle</a:t>
          </a:r>
          <a:endParaRPr lang="fr-FR" sz="1400" kern="1200" noProof="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noProof="0" dirty="0" smtClean="0"/>
            <a:t>Energie</a:t>
          </a:r>
          <a:endParaRPr lang="fr-FR" sz="1400" kern="1200" noProof="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400" kern="1200" noProof="0" dirty="0"/>
        </a:p>
      </dsp:txBody>
      <dsp:txXfrm>
        <a:off x="6885595" y="3535276"/>
        <a:ext cx="3313818" cy="16991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collage_3_2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292476"/>
            <a:ext cx="6515100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JRC_Slides_Foo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485" y="6461126"/>
            <a:ext cx="81703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  <a:solidFill>
            <a:srgbClr val="37ACDE"/>
          </a:solidFill>
          <a:ln>
            <a:solidFill>
              <a:srgbClr val="37AC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330018" y="3328988"/>
            <a:ext cx="37973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800" smtClean="0">
                <a:solidFill>
                  <a:srgbClr val="004494"/>
                </a:solidFill>
              </a:rPr>
              <a:t>www.jrc.ec.europa.eu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304617" y="5059364"/>
            <a:ext cx="421428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lnSpc>
                <a:spcPts val="2400"/>
              </a:lnSpc>
              <a:defRPr/>
            </a:pPr>
            <a:r>
              <a:rPr lang="en-US" sz="1800" b="0" i="1" smtClean="0">
                <a:solidFill>
                  <a:srgbClr val="004494"/>
                </a:solidFill>
              </a:rPr>
              <a:t>Serving society</a:t>
            </a:r>
          </a:p>
          <a:p>
            <a:pPr eaLnBrk="1" hangingPunct="1">
              <a:lnSpc>
                <a:spcPts val="2400"/>
              </a:lnSpc>
              <a:defRPr/>
            </a:pPr>
            <a:r>
              <a:rPr lang="en-US" sz="1800" b="0" i="1" smtClean="0">
                <a:solidFill>
                  <a:srgbClr val="004494"/>
                </a:solidFill>
              </a:rPr>
              <a:t>Stimulating innovation</a:t>
            </a:r>
          </a:p>
          <a:p>
            <a:pPr eaLnBrk="1" hangingPunct="1">
              <a:lnSpc>
                <a:spcPts val="2400"/>
              </a:lnSpc>
              <a:defRPr/>
            </a:pPr>
            <a:r>
              <a:rPr lang="en-US" sz="1800" b="0" i="1" smtClean="0">
                <a:solidFill>
                  <a:srgbClr val="004494"/>
                </a:solidFill>
              </a:rPr>
              <a:t>Supporting legislation</a:t>
            </a:r>
          </a:p>
        </p:txBody>
      </p:sp>
      <p:pic>
        <p:nvPicPr>
          <p:cNvPr id="9" name="Picture 13" descr="JRC_Slides_Logo_FR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258764"/>
            <a:ext cx="191346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9600" y="1612256"/>
            <a:ext cx="104928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5" name="Content Placeholder 2"/>
          <p:cNvSpPr>
            <a:spLocks noGrp="1"/>
          </p:cNvSpPr>
          <p:nvPr>
            <p:ph idx="10"/>
          </p:nvPr>
        </p:nvSpPr>
        <p:spPr>
          <a:xfrm>
            <a:off x="849600" y="2416176"/>
            <a:ext cx="10492800" cy="307777"/>
          </a:xfrm>
        </p:spPr>
        <p:txBody>
          <a:bodyPr/>
          <a:lstStyle>
            <a:lvl1pPr algn="r">
              <a:defRPr/>
            </a:lvl1pPr>
            <a:lvl2pPr marL="228600" indent="-228600">
              <a:buFont typeface="Wingdings" charset="2"/>
              <a:buChar char="§"/>
              <a:defRPr sz="1800" b="0" i="0" baseline="0">
                <a:latin typeface="Verdana"/>
              </a:defRPr>
            </a:lvl2pPr>
            <a:lvl3pPr marL="457200" indent="-228600">
              <a:buClr>
                <a:srgbClr val="37ACDE"/>
              </a:buClr>
              <a:buFont typeface="Verdana"/>
              <a:buChar char="•"/>
              <a:defRPr sz="1600" baseline="0">
                <a:latin typeface="Verdana"/>
              </a:defRPr>
            </a:lvl3pPr>
            <a:lvl4pPr marL="685800" indent="-228600">
              <a:lnSpc>
                <a:spcPts val="2400"/>
              </a:lnSpc>
              <a:spcBef>
                <a:spcPts val="0"/>
              </a:spcBef>
              <a:buClr>
                <a:srgbClr val="37ACDE"/>
              </a:buClr>
              <a:buFont typeface="Arial"/>
              <a:buChar char="•"/>
              <a:defRPr sz="1600" baseline="0">
                <a:solidFill>
                  <a:srgbClr val="004494"/>
                </a:solidFill>
                <a:latin typeface="Verdana"/>
              </a:defRPr>
            </a:lvl4pPr>
            <a:lvl5pPr marL="914400" indent="-228600">
              <a:lnSpc>
                <a:spcPts val="2400"/>
              </a:lnSpc>
              <a:spcBef>
                <a:spcPts val="0"/>
              </a:spcBef>
              <a:buClr>
                <a:srgbClr val="37ACDE"/>
              </a:buClr>
              <a:buFont typeface="Verdana"/>
              <a:buChar char="–"/>
              <a:defRPr sz="1600" baseline="0">
                <a:solidFill>
                  <a:srgbClr val="004494"/>
                </a:solidFill>
                <a:latin typeface="Verdan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285035D-0A01-4E06-8E6B-F082C572D89B}" type="slidenum">
              <a:rPr lang="it-IT" smtClean="0"/>
              <a:t>‹#›</a:t>
            </a:fld>
            <a:endParaRPr lang="it-IT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37DB8B3-6F45-4774-8C2A-807898063418}" type="datetimeFigureOut">
              <a:rPr lang="it-IT" smtClean="0"/>
              <a:t>05/11/2014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633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720627" y="1339850"/>
            <a:ext cx="861774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8068" y="1339850"/>
            <a:ext cx="1538883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85035D-0A01-4E06-8E6B-F082C572D89B}" type="slidenum">
              <a:rPr lang="it-IT" smtClean="0"/>
              <a:t>‹#›</a:t>
            </a:fld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DB8B3-6F45-4774-8C2A-807898063418}" type="datetimeFigureOut">
              <a:rPr lang="it-IT" smtClean="0"/>
              <a:t>05/11/2014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2690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600" y="2416175"/>
            <a:ext cx="10492800" cy="1528624"/>
          </a:xfrm>
        </p:spPr>
        <p:txBody>
          <a:bodyPr/>
          <a:lstStyle>
            <a:lvl2pPr marL="228600" indent="-228600">
              <a:buFont typeface="Verdana"/>
              <a:buChar char="•"/>
              <a:defRPr sz="1800" b="0" i="0" baseline="0">
                <a:latin typeface="Verdana"/>
              </a:defRPr>
            </a:lvl2pPr>
            <a:lvl3pPr marL="457200" indent="-228600">
              <a:buClr>
                <a:srgbClr val="37ACDE"/>
              </a:buClr>
              <a:buFont typeface="Wingdings" charset="2"/>
              <a:buChar char="§"/>
              <a:defRPr sz="1600" baseline="0">
                <a:latin typeface="Verdana"/>
              </a:defRPr>
            </a:lvl3pPr>
            <a:lvl4pPr marL="685800" indent="-228600">
              <a:lnSpc>
                <a:spcPts val="2400"/>
              </a:lnSpc>
              <a:spcBef>
                <a:spcPts val="0"/>
              </a:spcBef>
              <a:buClr>
                <a:srgbClr val="37ACDE"/>
              </a:buClr>
              <a:buFont typeface="Arial"/>
              <a:buChar char="•"/>
              <a:defRPr sz="1600" baseline="0">
                <a:solidFill>
                  <a:srgbClr val="004494"/>
                </a:solidFill>
                <a:latin typeface="Verdana"/>
              </a:defRPr>
            </a:lvl4pPr>
            <a:lvl5pPr marL="914400" indent="-228600">
              <a:lnSpc>
                <a:spcPts val="2400"/>
              </a:lnSpc>
              <a:spcBef>
                <a:spcPts val="0"/>
              </a:spcBef>
              <a:buClr>
                <a:srgbClr val="37ACDE"/>
              </a:buClr>
              <a:buFont typeface="Verdana"/>
              <a:buChar char="–"/>
              <a:defRPr sz="1600" baseline="0">
                <a:solidFill>
                  <a:srgbClr val="004494"/>
                </a:solidFill>
                <a:latin typeface="Verdan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85035D-0A01-4E06-8E6B-F082C572D89B}" type="slidenum">
              <a:rPr lang="it-IT" smtClean="0"/>
              <a:t>‹#›</a:t>
            </a:fld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DB8B3-6F45-4774-8C2A-807898063418}" type="datetimeFigureOut">
              <a:rPr lang="it-IT" smtClean="0"/>
              <a:t>05/11/2014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713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430887"/>
          </a:xfrm>
        </p:spPr>
        <p:txBody>
          <a:bodyPr/>
          <a:lstStyle>
            <a:lvl1pPr algn="l">
              <a:defRPr sz="2800" b="1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99124"/>
            <a:ext cx="10363200" cy="307777"/>
          </a:xfrm>
        </p:spPr>
        <p:txBody>
          <a:bodyPr anchor="b"/>
          <a:lstStyle>
            <a:lvl1pPr marL="0" indent="0">
              <a:buNone/>
              <a:defRPr sz="1800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85035D-0A01-4E06-8E6B-F082C572D89B}" type="slidenum">
              <a:rPr lang="it-IT" smtClean="0"/>
              <a:t>‹#›</a:t>
            </a:fld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DB8B3-6F45-4774-8C2A-807898063418}" type="datetimeFigureOut">
              <a:rPr lang="it-IT" smtClean="0"/>
              <a:t>05/11/2014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5294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600" y="1612256"/>
            <a:ext cx="10492800" cy="4308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9600" y="2492375"/>
            <a:ext cx="5092800" cy="1528624"/>
          </a:xfrm>
        </p:spPr>
        <p:txBody>
          <a:bodyPr/>
          <a:lstStyle>
            <a:lvl1pPr>
              <a:defRPr sz="1800"/>
            </a:lvl1pPr>
            <a:lvl2pPr marL="228600" indent="-228600">
              <a:buFont typeface="Verdana"/>
              <a:buChar char="•"/>
              <a:defRPr sz="1800" baseline="0"/>
            </a:lvl2pPr>
            <a:lvl3pPr marL="457200" indent="-228600">
              <a:buFont typeface="Wingdings" charset="2"/>
              <a:buChar char="§"/>
              <a:defRPr sz="1600"/>
            </a:lvl3pPr>
            <a:lvl4pPr>
              <a:defRPr sz="1600" baseline="0"/>
            </a:lvl4pPr>
            <a:lvl5pPr marL="9144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9600" y="2492376"/>
            <a:ext cx="5092800" cy="1533753"/>
          </a:xfrm>
        </p:spPr>
        <p:txBody>
          <a:bodyPr/>
          <a:lstStyle>
            <a:lvl1pPr>
              <a:defRPr sz="1800"/>
            </a:lvl1pPr>
            <a:lvl2pPr marL="228600" indent="-228600">
              <a:buFont typeface="Verdana"/>
              <a:buChar char="•"/>
              <a:defRPr sz="1800"/>
            </a:lvl2pPr>
            <a:lvl3pPr marL="457200" indent="-228600">
              <a:buFont typeface="Wingdings" charset="2"/>
              <a:buChar char="§"/>
              <a:defRPr sz="1600"/>
            </a:lvl3pPr>
            <a:lvl4pPr>
              <a:defRPr sz="1600" baseline="0"/>
            </a:lvl4pPr>
            <a:lvl5pPr>
              <a:defRPr sz="16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85035D-0A01-4E06-8E6B-F082C572D89B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DB8B3-6F45-4774-8C2A-807898063418}" type="datetimeFigureOut">
              <a:rPr lang="it-IT" smtClean="0"/>
              <a:t>05/11/2014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7087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85035D-0A01-4E06-8E6B-F082C572D89B}" type="slidenum">
              <a:rPr lang="it-IT" smtClean="0"/>
              <a:t>‹#›</a:t>
            </a:fld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DB8B3-6F45-4774-8C2A-807898063418}" type="datetimeFigureOut">
              <a:rPr lang="it-IT" smtClean="0"/>
              <a:t>05/11/2014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6504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85035D-0A01-4E06-8E6B-F082C572D89B}" type="slidenum">
              <a:rPr lang="it-IT" smtClean="0"/>
              <a:t>‹#›</a:t>
            </a:fld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DB8B3-6F45-4774-8C2A-807898063418}" type="datetimeFigureOut">
              <a:rPr lang="it-IT" smtClean="0"/>
              <a:t>05/11/2014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4758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600" y="1612256"/>
            <a:ext cx="3360000" cy="615553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9600" y="2492374"/>
            <a:ext cx="3360000" cy="1846659"/>
          </a:xfrm>
        </p:spPr>
        <p:txBody>
          <a:bodyPr/>
          <a:lstStyle>
            <a:lvl1pPr>
              <a:defRPr sz="1800"/>
            </a:lvl1pPr>
            <a:lvl2pPr marL="228600" indent="-228600">
              <a:buFont typeface="Verdana"/>
              <a:buChar char="•"/>
              <a:defRPr sz="1800" baseline="0"/>
            </a:lvl2pPr>
            <a:lvl3pPr marL="457200" indent="-228600">
              <a:buFont typeface="Wingdings" charset="2"/>
              <a:buChar char="§"/>
              <a:defRPr sz="1600"/>
            </a:lvl3pPr>
            <a:lvl4pPr>
              <a:defRPr sz="1600" baseline="0"/>
            </a:lvl4pPr>
            <a:lvl5pPr marL="9144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2400" y="1612255"/>
            <a:ext cx="6720000" cy="1538883"/>
          </a:xfrm>
        </p:spPr>
        <p:txBody>
          <a:bodyPr/>
          <a:lstStyle>
            <a:lvl1pPr>
              <a:defRPr sz="1800"/>
            </a:lvl1pPr>
            <a:lvl2pPr marL="228600" indent="-228600">
              <a:buFont typeface="Verdana"/>
              <a:buChar char="•"/>
              <a:defRPr sz="1800"/>
            </a:lvl2pPr>
            <a:lvl3pPr marL="457200" indent="-228600">
              <a:buFont typeface="Wingdings" charset="2"/>
              <a:buChar char="§"/>
              <a:defRPr sz="1600"/>
            </a:lvl3pPr>
            <a:lvl4pPr>
              <a:defRPr sz="1600" baseline="0"/>
            </a:lvl4pPr>
            <a:lvl5pPr>
              <a:defRPr sz="16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85035D-0A01-4E06-8E6B-F082C572D89B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DB8B3-6F45-4774-8C2A-807898063418}" type="datetimeFigureOut">
              <a:rPr lang="it-IT" smtClean="0"/>
              <a:t>05/11/2014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886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5059561"/>
            <a:ext cx="7315200" cy="3077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8400" y="1612800"/>
            <a:ext cx="7315200" cy="30777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8400" y="5367338"/>
            <a:ext cx="7315200" cy="230832"/>
          </a:xfrm>
        </p:spPr>
        <p:txBody>
          <a:bodyPr/>
          <a:lstStyle>
            <a:lvl1pPr marL="0" indent="0">
              <a:lnSpc>
                <a:spcPts val="18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85035D-0A01-4E06-8E6B-F082C572D89B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DB8B3-6F45-4774-8C2A-807898063418}" type="datetimeFigureOut">
              <a:rPr lang="it-IT" smtClean="0"/>
              <a:t>05/11/2014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6436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3229" y="2416175"/>
            <a:ext cx="2769989" cy="18466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85035D-0A01-4E06-8E6B-F082C572D89B}" type="slidenum">
              <a:rPr lang="it-IT" smtClean="0"/>
              <a:t>‹#›</a:t>
            </a:fld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DB8B3-6F45-4774-8C2A-807898063418}" type="datetimeFigureOut">
              <a:rPr lang="it-IT" smtClean="0"/>
              <a:t>05/11/2014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7243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8785" y="1612901"/>
            <a:ext cx="10494433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8785" y="2416175"/>
            <a:ext cx="10494433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98417" y="6426200"/>
            <a:ext cx="2844800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b="0">
                <a:solidFill>
                  <a:srgbClr val="004494"/>
                </a:solidFill>
              </a:defRPr>
            </a:lvl1pPr>
          </a:lstStyle>
          <a:p>
            <a:fld id="{5285035D-0A01-4E06-8E6B-F082C572D89B}" type="slidenum">
              <a:rPr lang="it-IT" smtClean="0"/>
              <a:t>‹#›</a:t>
            </a:fld>
            <a:endParaRPr lang="it-IT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  <a:solidFill>
            <a:srgbClr val="37ACDE"/>
          </a:solidFill>
          <a:ln>
            <a:solidFill>
              <a:srgbClr val="37AC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2" name="Picture 5" descr="JRC_Slides_Footer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485" y="6461126"/>
            <a:ext cx="81703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48784" y="6426200"/>
            <a:ext cx="2844800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 smtClean="0">
                <a:solidFill>
                  <a:srgbClr val="004494"/>
                </a:solidFill>
              </a:defRPr>
            </a:lvl1pPr>
          </a:lstStyle>
          <a:p>
            <a:fld id="{437DB8B3-6F45-4774-8C2A-807898063418}" type="datetimeFigureOut">
              <a:rPr lang="it-IT" smtClean="0"/>
              <a:t>05/11/2014</a:t>
            </a:fld>
            <a:endParaRPr lang="it-IT"/>
          </a:p>
        </p:txBody>
      </p:sp>
      <p:pic>
        <p:nvPicPr>
          <p:cNvPr id="1032" name="Picture 2" descr="JRC_Slides_Logo_FR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258764"/>
            <a:ext cx="191346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7400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1" fontAlgn="base" hangingPunct="1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anose="020B0604030504040204" pitchFamily="34" charset="0"/>
        <a:defRPr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marL="228600" indent="-228600" algn="l" rtl="0" eaLnBrk="1" fontAlgn="base" hangingPunct="1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anose="020B0604030504040204" pitchFamily="34" charset="0"/>
        <a:buChar char="•"/>
        <a:defRPr>
          <a:solidFill>
            <a:srgbClr val="004494"/>
          </a:solidFill>
          <a:latin typeface="Verdana"/>
          <a:ea typeface="MS PGothic" pitchFamily="34" charset="-128"/>
        </a:defRPr>
      </a:lvl2pPr>
      <a:lvl3pPr marL="457200" indent="-228600" algn="l" rtl="0" eaLnBrk="1" fontAlgn="base" hangingPunct="1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Wingdings" panose="05000000000000000000" pitchFamily="2" charset="2"/>
        <a:buChar char="§"/>
        <a:defRPr sz="1600">
          <a:solidFill>
            <a:srgbClr val="004494"/>
          </a:solidFill>
          <a:latin typeface="Verdana"/>
          <a:ea typeface="MS PGothic" pitchFamily="34" charset="-128"/>
        </a:defRPr>
      </a:lvl3pPr>
      <a:lvl4pPr marL="685800" indent="-228600" algn="l" rtl="0" eaLnBrk="1" fontAlgn="base" hangingPunct="1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Arial" panose="020B0604020202020204" pitchFamily="34" charset="0"/>
        <a:buChar char="•"/>
        <a:defRPr sz="1600">
          <a:solidFill>
            <a:srgbClr val="004494"/>
          </a:solidFill>
          <a:latin typeface="Verdana"/>
          <a:ea typeface="MS PGothic" pitchFamily="34" charset="-128"/>
        </a:defRPr>
      </a:lvl4pPr>
      <a:lvl5pPr marL="914400" indent="-228600" algn="l" rtl="0" eaLnBrk="1" fontAlgn="base" hangingPunct="1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anose="020B0604030504040204" pitchFamily="34" charset="0"/>
        <a:buChar char="–"/>
        <a:defRPr sz="1600">
          <a:solidFill>
            <a:srgbClr val="004494"/>
          </a:solidFill>
          <a:latin typeface="Verdana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063" y="1258721"/>
            <a:ext cx="9144000" cy="23876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Meeting MEKROU Cotonou, 5-7 </a:t>
            </a:r>
            <a:r>
              <a:rPr lang="fr-FR" dirty="0" err="1" smtClean="0"/>
              <a:t>Nov</a:t>
            </a:r>
            <a:r>
              <a:rPr lang="fr-FR" dirty="0" smtClean="0"/>
              <a:t> 2014</a:t>
            </a:r>
            <a:br>
              <a:rPr lang="fr-FR" dirty="0" smtClean="0"/>
            </a:br>
            <a:r>
              <a:rPr lang="fr-FR" dirty="0" smtClean="0"/>
              <a:t>Systèmes, Modèles, Données 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idx="10"/>
          </p:nvPr>
        </p:nvSpPr>
        <p:spPr>
          <a:xfrm>
            <a:off x="762000" y="2671597"/>
            <a:ext cx="9144000" cy="307777"/>
          </a:xfrm>
        </p:spPr>
        <p:txBody>
          <a:bodyPr/>
          <a:lstStyle/>
          <a:p>
            <a:pPr algn="ctr"/>
            <a:r>
              <a:rPr lang="en-US" dirty="0" smtClean="0"/>
              <a:t>Cesar Carmona-Moreno, Alberto </a:t>
            </a:r>
            <a:r>
              <a:rPr lang="en-US" dirty="0" err="1" smtClean="0"/>
              <a:t>Pistocchi</a:t>
            </a:r>
            <a:r>
              <a:rPr lang="en-US" dirty="0" smtClean="0"/>
              <a:t>, Arnaud Reynaud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9214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188" y="1115190"/>
            <a:ext cx="10494433" cy="430213"/>
          </a:xfrm>
        </p:spPr>
        <p:txBody>
          <a:bodyPr/>
          <a:lstStyle/>
          <a:p>
            <a:r>
              <a:rPr lang="fr-FR" dirty="0" smtClean="0"/>
              <a:t>Limitations de la </a:t>
            </a:r>
            <a:r>
              <a:rPr lang="fr-FR" dirty="0" err="1" smtClean="0"/>
              <a:t>Demonstration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0418" y="1765322"/>
            <a:ext cx="10492800" cy="463547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2400" dirty="0"/>
              <a:t>Un exercice théorétique au niveau “macro” du Niger, qui peut être potentiellement réalisé /affiné à l’échelle locale pour le Mékrou à condition d’améliorer les données – modèles – systèmes.</a:t>
            </a:r>
          </a:p>
          <a:p>
            <a:pPr>
              <a:lnSpc>
                <a:spcPct val="100000"/>
              </a:lnSpc>
            </a:pPr>
            <a:endParaRPr lang="fr-FR" sz="2400" dirty="0" smtClean="0"/>
          </a:p>
          <a:p>
            <a:pPr lvl="1">
              <a:lnSpc>
                <a:spcPct val="100000"/>
              </a:lnSpc>
            </a:pPr>
            <a:r>
              <a:rPr lang="fr-FR" sz="2400" dirty="0" smtClean="0"/>
              <a:t>Une zone géographique bien identifiée</a:t>
            </a:r>
          </a:p>
          <a:p>
            <a:pPr lvl="1">
              <a:lnSpc>
                <a:spcPct val="100000"/>
              </a:lnSpc>
            </a:pPr>
            <a:r>
              <a:rPr lang="fr-FR" sz="2400" dirty="0" smtClean="0"/>
              <a:t>Avec des situations socioéconomiques particulières</a:t>
            </a:r>
          </a:p>
          <a:p>
            <a:pPr lvl="2">
              <a:lnSpc>
                <a:spcPct val="100000"/>
              </a:lnSpc>
            </a:pPr>
            <a:r>
              <a:rPr lang="fr-FR" sz="2000" dirty="0" smtClean="0"/>
              <a:t>PLUS d’INFORMATION / MEILLEURE INFORMATION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dirty="0" smtClean="0"/>
              <a:t>Zones protégées (le Parc W !!!) et biodiversité </a:t>
            </a:r>
          </a:p>
          <a:p>
            <a:pPr lvl="1">
              <a:lnSpc>
                <a:spcPct val="100000"/>
              </a:lnSpc>
            </a:pPr>
            <a:r>
              <a:rPr lang="fr-FR" sz="2400" dirty="0" smtClean="0"/>
              <a:t>Les nécessités en eau pour la protection des écosystèmes</a:t>
            </a:r>
          </a:p>
          <a:p>
            <a:pPr lvl="1">
              <a:lnSpc>
                <a:spcPct val="100000"/>
              </a:lnSpc>
            </a:pPr>
            <a:r>
              <a:rPr lang="fr-FR" sz="2400" dirty="0" smtClean="0"/>
              <a:t>Pêche? </a:t>
            </a:r>
          </a:p>
          <a:p>
            <a:pPr>
              <a:lnSpc>
                <a:spcPct val="100000"/>
              </a:lnSpc>
            </a:pPr>
            <a:r>
              <a:rPr lang="fr-FR" sz="2400" dirty="0" smtClean="0"/>
              <a:t>Risques naturels </a:t>
            </a:r>
            <a:r>
              <a:rPr lang="fr-FR" sz="2400" dirty="0"/>
              <a:t>à considérer :</a:t>
            </a:r>
            <a:endParaRPr lang="fr-FR" sz="2400" dirty="0" smtClean="0"/>
          </a:p>
          <a:p>
            <a:pPr lvl="2">
              <a:lnSpc>
                <a:spcPct val="100000"/>
              </a:lnSpc>
            </a:pPr>
            <a:r>
              <a:rPr lang="fr-FR" sz="2200" dirty="0" smtClean="0"/>
              <a:t>Crues</a:t>
            </a:r>
          </a:p>
          <a:p>
            <a:pPr lvl="2">
              <a:lnSpc>
                <a:spcPct val="100000"/>
              </a:lnSpc>
            </a:pPr>
            <a:r>
              <a:rPr lang="fr-FR" sz="2200" dirty="0" smtClean="0"/>
              <a:t>Sècheresse</a:t>
            </a:r>
          </a:p>
          <a:p>
            <a:pPr lvl="2">
              <a:lnSpc>
                <a:spcPct val="100000"/>
              </a:lnSpc>
            </a:pPr>
            <a:r>
              <a:rPr lang="fr-FR" sz="2200" dirty="0" smtClean="0"/>
              <a:t>Changement climatique</a:t>
            </a:r>
          </a:p>
          <a:p>
            <a:pPr lvl="1">
              <a:lnSpc>
                <a:spcPct val="100000"/>
              </a:lnSpc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96330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41" y="134056"/>
            <a:ext cx="10494433" cy="430213"/>
          </a:xfrm>
        </p:spPr>
        <p:txBody>
          <a:bodyPr/>
          <a:lstStyle/>
          <a:p>
            <a:r>
              <a:rPr lang="fr-FR" dirty="0" smtClean="0"/>
              <a:t>Disponibilité en eau</a:t>
            </a:r>
            <a:endParaRPr lang="fr-FR" dirty="0"/>
          </a:p>
        </p:txBody>
      </p:sp>
      <p:grpSp>
        <p:nvGrpSpPr>
          <p:cNvPr id="4" name="Group 3"/>
          <p:cNvGrpSpPr/>
          <p:nvPr/>
        </p:nvGrpSpPr>
        <p:grpSpPr>
          <a:xfrm>
            <a:off x="1671887" y="685075"/>
            <a:ext cx="8228468" cy="6172925"/>
            <a:chOff x="4999838" y="1227079"/>
            <a:chExt cx="6864992" cy="514874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9838" y="1227079"/>
              <a:ext cx="6864992" cy="5148744"/>
            </a:xfrm>
            <a:prstGeom prst="rect">
              <a:avLst/>
            </a:prstGeom>
          </p:spPr>
        </p:pic>
        <p:pic>
          <p:nvPicPr>
            <p:cNvPr id="6" name="Picture 2" descr="http://static.squarespace.com/static/50bd3987e4b080bea30eb165/t/516d121ae4b0f84b6312d649/1366102556074/European_Commission_Log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2140" y="1275252"/>
              <a:ext cx="1251737" cy="625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2295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727" y="1056073"/>
            <a:ext cx="10515600" cy="1325563"/>
          </a:xfrm>
        </p:spPr>
        <p:txBody>
          <a:bodyPr/>
          <a:lstStyle/>
          <a:p>
            <a:r>
              <a:rPr lang="en-US" dirty="0" err="1" smtClean="0"/>
              <a:t>L’eau</a:t>
            </a:r>
            <a:r>
              <a:rPr lang="en-US" dirty="0" smtClean="0"/>
              <a:t> </a:t>
            </a:r>
            <a:r>
              <a:rPr lang="en-US" dirty="0" err="1" smtClean="0"/>
              <a:t>disponible</a:t>
            </a:r>
            <a:endParaRPr lang="it-I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015" y="1224390"/>
            <a:ext cx="7637484" cy="5400000"/>
          </a:xfrm>
        </p:spPr>
      </p:pic>
    </p:spTree>
    <p:extLst>
      <p:ext uri="{BB962C8B-B14F-4D97-AF65-F5344CB8AC3E}">
        <p14:creationId xmlns:p14="http://schemas.microsoft.com/office/powerpoint/2010/main" val="388456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182" y="1129377"/>
            <a:ext cx="7636257" cy="5400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785" y="1612901"/>
            <a:ext cx="3374397" cy="1884278"/>
          </a:xfrm>
        </p:spPr>
        <p:txBody>
          <a:bodyPr>
            <a:noAutofit/>
          </a:bodyPr>
          <a:lstStyle/>
          <a:p>
            <a:r>
              <a:rPr lang="fr-FR" sz="2000" dirty="0" smtClean="0"/>
              <a:t>Kcal produites scenario “régime alimentaire” (irrigation et fertilisation comme au présent) </a:t>
            </a:r>
            <a:endParaRPr lang="fr-FR" sz="2000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8569" y="1003699"/>
            <a:ext cx="7736244" cy="546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</p:pic>
    </p:spTree>
    <p:extLst>
      <p:ext uri="{BB962C8B-B14F-4D97-AF65-F5344CB8AC3E}">
        <p14:creationId xmlns:p14="http://schemas.microsoft.com/office/powerpoint/2010/main" val="70993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785" y="1612901"/>
            <a:ext cx="3199339" cy="923330"/>
          </a:xfrm>
        </p:spPr>
        <p:txBody>
          <a:bodyPr/>
          <a:lstStyle/>
          <a:p>
            <a:r>
              <a:rPr lang="fr-FR" sz="2000" dirty="0" smtClean="0"/>
              <a:t>Kcal produites – scenario “valeur économique”</a:t>
            </a:r>
            <a:endParaRPr lang="fr-FR" sz="2000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8123" y="1210302"/>
            <a:ext cx="7637484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</p:pic>
    </p:spTree>
    <p:extLst>
      <p:ext uri="{BB962C8B-B14F-4D97-AF65-F5344CB8AC3E}">
        <p14:creationId xmlns:p14="http://schemas.microsoft.com/office/powerpoint/2010/main" val="391694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786" y="1612901"/>
            <a:ext cx="3818464" cy="923330"/>
          </a:xfrm>
        </p:spPr>
        <p:txBody>
          <a:bodyPr/>
          <a:lstStyle/>
          <a:p>
            <a:r>
              <a:rPr lang="fr-FR" sz="2000" dirty="0" smtClean="0"/>
              <a:t>Emission de nitrates – scenario “valeur économique”  </a:t>
            </a:r>
            <a:endParaRPr lang="fr-FR" sz="2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49" y="1119188"/>
            <a:ext cx="7636258" cy="5400000"/>
          </a:xfrm>
        </p:spPr>
      </p:pic>
    </p:spTree>
    <p:extLst>
      <p:ext uri="{BB962C8B-B14F-4D97-AF65-F5344CB8AC3E}">
        <p14:creationId xmlns:p14="http://schemas.microsoft.com/office/powerpoint/2010/main" val="271966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785" y="1612901"/>
            <a:ext cx="3742265" cy="2692399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Changement</a:t>
            </a:r>
            <a:r>
              <a:rPr lang="en-US" sz="2000" dirty="0" smtClean="0"/>
              <a:t> </a:t>
            </a:r>
            <a:r>
              <a:rPr lang="en-US" sz="2000" dirty="0" err="1" smtClean="0"/>
              <a:t>en</a:t>
            </a:r>
            <a:r>
              <a:rPr lang="en-US" sz="2000" dirty="0" smtClean="0"/>
              <a:t> emissions de nitrates</a:t>
            </a:r>
            <a:br>
              <a:rPr lang="en-US" sz="2000" dirty="0" smtClean="0"/>
            </a:br>
            <a:r>
              <a:rPr lang="en-US" sz="2000" dirty="0" smtClean="0"/>
              <a:t>(reduction </a:t>
            </a:r>
            <a:r>
              <a:rPr lang="en-US" sz="2000" dirty="0" err="1" smtClean="0"/>
              <a:t>en</a:t>
            </a:r>
            <a:r>
              <a:rPr lang="en-US" sz="2000" dirty="0" smtClean="0"/>
              <a:t> passant du scenario “</a:t>
            </a:r>
            <a:r>
              <a:rPr lang="en-US" sz="2000" dirty="0" err="1" smtClean="0"/>
              <a:t>diete</a:t>
            </a:r>
            <a:r>
              <a:rPr lang="en-US" sz="2000" dirty="0" smtClean="0"/>
              <a:t>” au scenario “</a:t>
            </a:r>
            <a:r>
              <a:rPr lang="en-US" sz="2000" dirty="0" err="1" smtClean="0"/>
              <a:t>valeur</a:t>
            </a:r>
            <a:r>
              <a:rPr lang="en-US" sz="2000" dirty="0" smtClean="0"/>
              <a:t> </a:t>
            </a:r>
            <a:r>
              <a:rPr lang="en-US" sz="2000" dirty="0" err="1" smtClean="0"/>
              <a:t>economique</a:t>
            </a:r>
            <a:r>
              <a:rPr lang="en-US" sz="2000" dirty="0" smtClean="0"/>
              <a:t>”)</a:t>
            </a:r>
            <a:endParaRPr lang="it-IT" sz="2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084" y="1057609"/>
            <a:ext cx="7636258" cy="5400000"/>
          </a:xfrm>
        </p:spPr>
      </p:pic>
    </p:spTree>
    <p:extLst>
      <p:ext uri="{BB962C8B-B14F-4D97-AF65-F5344CB8AC3E}">
        <p14:creationId xmlns:p14="http://schemas.microsoft.com/office/powerpoint/2010/main" val="21512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786" y="1612901"/>
            <a:ext cx="3046940" cy="1231106"/>
          </a:xfrm>
        </p:spPr>
        <p:txBody>
          <a:bodyPr/>
          <a:lstStyle/>
          <a:p>
            <a:r>
              <a:rPr lang="fr-FR" sz="2000" dirty="0" smtClean="0"/>
              <a:t>Payement aux producteurs – scenario “valeur économique”</a:t>
            </a:r>
            <a:endParaRPr lang="fr-FR" sz="2000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726" y="1100139"/>
            <a:ext cx="7636257" cy="5400000"/>
          </a:xfrm>
        </p:spPr>
      </p:pic>
    </p:spTree>
    <p:extLst>
      <p:ext uri="{BB962C8B-B14F-4D97-AF65-F5344CB8AC3E}">
        <p14:creationId xmlns:p14="http://schemas.microsoft.com/office/powerpoint/2010/main" val="341400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785" y="1612901"/>
            <a:ext cx="3494615" cy="923330"/>
          </a:xfrm>
        </p:spPr>
        <p:txBody>
          <a:bodyPr/>
          <a:lstStyle/>
          <a:p>
            <a:r>
              <a:rPr lang="fr-FR" sz="2000" dirty="0" smtClean="0"/>
              <a:t>Payement aux producteurs – scenario </a:t>
            </a:r>
            <a:r>
              <a:rPr lang="fr-FR" sz="2000" dirty="0" smtClean="0"/>
              <a:t>“régime alimentaire” </a:t>
            </a:r>
            <a:endParaRPr lang="fr-FR" sz="20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112" y="1014413"/>
            <a:ext cx="7636257" cy="5400000"/>
          </a:xfrm>
        </p:spPr>
      </p:pic>
    </p:spTree>
    <p:extLst>
      <p:ext uri="{BB962C8B-B14F-4D97-AF65-F5344CB8AC3E}">
        <p14:creationId xmlns:p14="http://schemas.microsoft.com/office/powerpoint/2010/main" val="207569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201" y="1258636"/>
            <a:ext cx="7636257" cy="5400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693" y="1429419"/>
            <a:ext cx="3292643" cy="923330"/>
          </a:xfrm>
        </p:spPr>
        <p:txBody>
          <a:bodyPr/>
          <a:lstStyle/>
          <a:p>
            <a:r>
              <a:rPr lang="fr-FR" sz="2000" dirty="0" smtClean="0"/>
              <a:t>Le bilan en eau (scenario </a:t>
            </a:r>
            <a:r>
              <a:rPr lang="fr-FR" sz="2000" dirty="0"/>
              <a:t>“régime alimentaire”)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16372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Objectifs de l’Atelier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600" y="2145241"/>
            <a:ext cx="10492800" cy="492442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Présenter les objectifs généraux du projet et l’état d’avancement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Identifier les données, modèles et systèmes existants pour éviter la duplication d’efforts et les besoins pour l’implémentation du projet</a:t>
            </a:r>
          </a:p>
          <a:p>
            <a:pPr marL="0" indent="0"/>
            <a:endParaRPr lang="fr-FR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Montrer comment une collaboration conjointe entre les partenaires du projet permettra l’Optimisation-Intégration des ressources existantes (données, modèles, projets, systèmes d’information, …) pour un Système d’Aide a la Prise de Décisions pour le bassin de la Mekrou.  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Générer le consensus nécessaire entre les partenaires pour partager les informations-systèmes nécessaires pour l’implémentation du projet.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Autres? 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07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364" y="1018381"/>
            <a:ext cx="7636257" cy="5400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97" y="1227389"/>
            <a:ext cx="3216442" cy="830997"/>
          </a:xfrm>
        </p:spPr>
        <p:txBody>
          <a:bodyPr/>
          <a:lstStyle/>
          <a:p>
            <a:r>
              <a:rPr lang="fr-FR" sz="1800" dirty="0" smtClean="0"/>
              <a:t>Le bilan en eau (scenario “valeur économique”)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247879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Discussion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0418" y="2243180"/>
            <a:ext cx="10492800" cy="4339650"/>
          </a:xfrm>
        </p:spPr>
        <p:txBody>
          <a:bodyPr/>
          <a:lstStyle/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dirty="0" smtClean="0"/>
              <a:t>Identifier les bonnes questions – les besoins.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dirty="0" smtClean="0"/>
              <a:t>Comment rendre </a:t>
            </a:r>
            <a:r>
              <a:rPr lang="fr-FR" sz="2400" dirty="0"/>
              <a:t>opérationnel </a:t>
            </a:r>
            <a:r>
              <a:rPr lang="fr-FR" sz="2400" dirty="0" smtClean="0"/>
              <a:t>le système d’intégration?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dirty="0" smtClean="0"/>
              <a:t>Quels enjeux réalistes sont a adresser par les analyses?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dirty="0" smtClean="0"/>
              <a:t>Quels scenarios devraient être considérés?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dirty="0" smtClean="0"/>
              <a:t>Comment améliorer les analyses? </a:t>
            </a:r>
          </a:p>
          <a:p>
            <a:pPr lvl="4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r-FR" sz="2200" dirty="0" smtClean="0"/>
              <a:t>Quels modèles?</a:t>
            </a:r>
          </a:p>
          <a:p>
            <a:pPr lvl="4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r-FR" sz="2200" dirty="0" smtClean="0"/>
              <a:t>Quelles données?</a:t>
            </a:r>
          </a:p>
          <a:p>
            <a:pPr lvl="4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r-FR" sz="2200" dirty="0" smtClean="0"/>
              <a:t>Quels systèmes?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dirty="0" smtClean="0"/>
              <a:t>Comment transformer une analyse statique en un outil dynamique de support aux décisions?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dirty="0" smtClean="0"/>
              <a:t>Quelles questions de gestion/planification adresser? </a:t>
            </a:r>
          </a:p>
          <a:p>
            <a:pPr>
              <a:lnSpc>
                <a:spcPct val="100000"/>
              </a:lnSpc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8069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48785" y="1316336"/>
            <a:ext cx="10494433" cy="430213"/>
          </a:xfrm>
        </p:spPr>
        <p:txBody>
          <a:bodyPr/>
          <a:lstStyle/>
          <a:p>
            <a:r>
              <a:rPr lang="fr-FR" dirty="0" smtClean="0"/>
              <a:t>Questions pour une application au Mékrou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393" y="1847763"/>
            <a:ext cx="10492800" cy="4664248"/>
          </a:xfrm>
        </p:spPr>
        <p:txBody>
          <a:bodyPr/>
          <a:lstStyle/>
          <a:p>
            <a:r>
              <a:rPr lang="fr-FR" dirty="0" smtClean="0"/>
              <a:t>Quelle est la quantité de terre qu’est nécessaire pour la sûreté alimentaire?</a:t>
            </a:r>
          </a:p>
          <a:p>
            <a:r>
              <a:rPr lang="fr-FR" dirty="0" smtClean="0"/>
              <a:t>A quel niveau? Municipal? Départemental? National?</a:t>
            </a:r>
          </a:p>
          <a:p>
            <a:endParaRPr lang="en-US" dirty="0"/>
          </a:p>
          <a:p>
            <a:r>
              <a:rPr lang="fr-FR" dirty="0" smtClean="0"/>
              <a:t>Quel niveau de tutelle du territoire? Forêts, zones a risque de crues, d’érosion, sécheresse, …</a:t>
            </a:r>
          </a:p>
          <a:p>
            <a:endParaRPr lang="fr-FR" dirty="0" smtClean="0"/>
          </a:p>
          <a:p>
            <a:r>
              <a:rPr lang="fr-FR" dirty="0" smtClean="0"/>
              <a:t>Une fois que l’alimentation est assurée, comment utiliser le surplus?</a:t>
            </a:r>
          </a:p>
          <a:p>
            <a:pPr>
              <a:buFontTx/>
              <a:buChar char="-"/>
            </a:pPr>
            <a:r>
              <a:rPr lang="fr-FR" dirty="0" smtClean="0"/>
              <a:t>Agriculture “cash”</a:t>
            </a:r>
          </a:p>
          <a:p>
            <a:pPr>
              <a:buFontTx/>
              <a:buChar char="-"/>
            </a:pPr>
            <a:r>
              <a:rPr lang="fr-FR" dirty="0" smtClean="0"/>
              <a:t>Cultures Bioénergie?</a:t>
            </a:r>
          </a:p>
          <a:p>
            <a:pPr>
              <a:buFontTx/>
              <a:buChar char="-"/>
            </a:pPr>
            <a:r>
              <a:rPr lang="fr-FR" dirty="0" smtClean="0"/>
              <a:t>Hydroélectrique?</a:t>
            </a:r>
          </a:p>
          <a:p>
            <a:pPr>
              <a:buFontTx/>
              <a:buChar char="-"/>
            </a:pPr>
            <a:r>
              <a:rPr lang="fr-FR" dirty="0" smtClean="0"/>
              <a:t>Reforestation?</a:t>
            </a:r>
          </a:p>
          <a:p>
            <a:pPr>
              <a:buFontTx/>
              <a:buChar char="-"/>
            </a:pPr>
            <a:r>
              <a:rPr lang="fr-FR" dirty="0" smtClean="0"/>
              <a:t>Biodiversité …</a:t>
            </a:r>
          </a:p>
          <a:p>
            <a:pPr>
              <a:buFontTx/>
              <a:buChar char="-"/>
            </a:pPr>
            <a:endParaRPr lang="fr-FR" dirty="0" smtClean="0"/>
          </a:p>
          <a:p>
            <a:pPr marL="0" indent="0"/>
            <a:r>
              <a:rPr lang="fr-FR" dirty="0" smtClean="0"/>
              <a:t>Quel mix d’usages?</a:t>
            </a:r>
          </a:p>
          <a:p>
            <a:pPr marL="0" indent="0"/>
            <a:r>
              <a:rPr lang="fr-FR" dirty="0" smtClean="0"/>
              <a:t>- Enquêtes terrain deviennent fondamentales (aspects culturels, aspects économiques, …)</a:t>
            </a:r>
          </a:p>
          <a:p>
            <a:pPr>
              <a:buFontTx/>
              <a:buChar char="-"/>
            </a:pPr>
            <a:endParaRPr lang="fr-FR" dirty="0" smtClean="0"/>
          </a:p>
          <a:p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59314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PUBLICATIONS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600" y="2416175"/>
            <a:ext cx="10492800" cy="2769989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Rapport Technique International JRC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fr-FR" dirty="0" smtClean="0"/>
              <a:t>Coéditeurs: JRC – GWP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fr-FR" dirty="0" smtClean="0"/>
              <a:t>Auteurs: Institutions participant a l’atelier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dirty="0" smtClean="0"/>
              <a:t>Date Prevue: Fin 2014</a:t>
            </a:r>
            <a:endParaRPr lang="fr-FR" dirty="0" smtClean="0"/>
          </a:p>
          <a:p>
            <a:pPr marL="0" indent="0"/>
            <a:endParaRPr lang="fr-FR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Publication Scientifique International avec Comité de Lecture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fr-FR" dirty="0" smtClean="0"/>
              <a:t>Auteurs</a:t>
            </a:r>
            <a:r>
              <a:rPr lang="fr-FR" dirty="0"/>
              <a:t>: Institutions participant a l’atelier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dirty="0"/>
              <a:t>Date Prevue: </a:t>
            </a:r>
            <a:r>
              <a:rPr lang="en-US" dirty="0" smtClean="0"/>
              <a:t>Mi-2015</a:t>
            </a:r>
            <a:endParaRPr lang="fr-FR" dirty="0"/>
          </a:p>
          <a:p>
            <a:pPr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2939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fld id="{7C3E3B08-65DD-41B0-BFD2-CEC3C7ED5B42}" type="slidenum">
              <a:rPr lang="fr-FR" altLang="en-US" sz="1000" b="0" smtClean="0">
                <a:solidFill>
                  <a:srgbClr val="004494"/>
                </a:solidFill>
              </a:rPr>
              <a:pPr/>
              <a:t>3</a:t>
            </a:fld>
            <a:endParaRPr lang="fr-FR" altLang="en-US" sz="1000" b="0" dirty="0" smtClean="0">
              <a:solidFill>
                <a:srgbClr val="004494"/>
              </a:solidFill>
            </a:endParaRPr>
          </a:p>
        </p:txBody>
      </p:sp>
      <p:sp>
        <p:nvSpPr>
          <p:cNvPr id="54275" name="Date Placeholder 4"/>
          <p:cNvSpPr>
            <a:spLocks noGrp="1"/>
          </p:cNvSpPr>
          <p:nvPr>
            <p:ph type="dt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fld id="{0C914537-948F-458F-BA41-66B2689CDD7C}" type="datetime3">
              <a:rPr lang="fr-FR" altLang="en-US" sz="1000" b="0" smtClean="0">
                <a:solidFill>
                  <a:srgbClr val="004494"/>
                </a:solidFill>
              </a:rPr>
              <a:pPr/>
              <a:t>05.11.14</a:t>
            </a:fld>
            <a:endParaRPr lang="fr-FR" altLang="en-US" sz="1000" b="0" dirty="0" smtClean="0">
              <a:solidFill>
                <a:srgbClr val="004494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53017" y="1292226"/>
            <a:ext cx="11165416" cy="523220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fr-FR" altLang="en-US" b="1" dirty="0" smtClean="0">
                <a:latin typeface="Verdana" pitchFamily="34" charset="0"/>
              </a:rPr>
              <a:t>Projet MEKROU </a:t>
            </a:r>
            <a:r>
              <a:rPr lang="fr-FR" altLang="en-US" dirty="0" smtClean="0">
                <a:latin typeface="Verdana" pitchFamily="34" charset="0"/>
              </a:rPr>
              <a:t>: Développement d’un Système Intégré d’Aide a la Décision pour la gestion de ressources dans le Bassin.</a:t>
            </a:r>
            <a:endParaRPr lang="fr-FR" altLang="en-US" sz="800" dirty="0" smtClean="0">
              <a:solidFill>
                <a:srgbClr val="00B0F0"/>
              </a:solidFill>
              <a:latin typeface="Verdana" pitchFamily="34" charset="0"/>
            </a:endParaRPr>
          </a:p>
          <a:p>
            <a:pPr marL="0" indent="0">
              <a:defRPr/>
            </a:pPr>
            <a:r>
              <a:rPr lang="fr-FR" altLang="en-US" dirty="0" smtClean="0">
                <a:solidFill>
                  <a:srgbClr val="00B0F0"/>
                </a:solidFill>
                <a:latin typeface="Verdana" pitchFamily="34" charset="0"/>
              </a:rPr>
              <a:t>=&gt;</a:t>
            </a:r>
            <a:r>
              <a:rPr lang="fr-FR" altLang="en-US" dirty="0" smtClean="0">
                <a:latin typeface="Verdana" pitchFamily="34" charset="0"/>
              </a:rPr>
              <a:t>Objectifs:</a:t>
            </a:r>
          </a:p>
          <a:p>
            <a:pPr marL="0" indent="0">
              <a:defRPr/>
            </a:pPr>
            <a:endParaRPr lang="fr-FR" altLang="en-US" dirty="0" smtClean="0">
              <a:latin typeface="Verdana" pitchFamily="34" charset="0"/>
            </a:endParaRPr>
          </a:p>
          <a:p>
            <a:pPr marL="0" indent="0">
              <a:defRPr/>
            </a:pPr>
            <a:endParaRPr lang="fr-FR" altLang="en-US" dirty="0" smtClean="0">
              <a:latin typeface="Verdana" pitchFamily="34" charset="0"/>
            </a:endParaRPr>
          </a:p>
          <a:p>
            <a:pPr marL="0" indent="0">
              <a:defRPr/>
            </a:pPr>
            <a:endParaRPr lang="fr-FR" altLang="en-US" dirty="0" smtClean="0">
              <a:latin typeface="Verdana" pitchFamily="34" charset="0"/>
            </a:endParaRPr>
          </a:p>
          <a:p>
            <a:pPr marL="0" indent="0">
              <a:defRPr/>
            </a:pPr>
            <a:endParaRPr lang="fr-FR" altLang="en-US" dirty="0" smtClean="0">
              <a:latin typeface="Verdana" pitchFamily="34" charset="0"/>
            </a:endParaRPr>
          </a:p>
          <a:p>
            <a:pPr marL="0" indent="0">
              <a:defRPr/>
            </a:pPr>
            <a:endParaRPr lang="fr-FR" altLang="en-US" dirty="0" smtClean="0">
              <a:latin typeface="Verdana" pitchFamily="34" charset="0"/>
            </a:endParaRPr>
          </a:p>
          <a:p>
            <a:pPr marL="0" indent="0">
              <a:defRPr/>
            </a:pPr>
            <a:endParaRPr lang="fr-FR" altLang="en-US" dirty="0" smtClean="0">
              <a:latin typeface="Verdana" pitchFamily="34" charset="0"/>
            </a:endParaRPr>
          </a:p>
          <a:p>
            <a:pPr marL="0" indent="0">
              <a:defRPr/>
            </a:pPr>
            <a:endParaRPr lang="fr-FR" altLang="en-US" dirty="0" smtClean="0">
              <a:solidFill>
                <a:srgbClr val="00B0F0"/>
              </a:solidFill>
              <a:latin typeface="Verdana" pitchFamily="34" charset="0"/>
            </a:endParaRPr>
          </a:p>
          <a:p>
            <a:pPr marL="0" indent="0">
              <a:defRPr/>
            </a:pPr>
            <a:r>
              <a:rPr lang="fr-FR" altLang="en-US" dirty="0" smtClean="0">
                <a:solidFill>
                  <a:srgbClr val="00B0F0"/>
                </a:solidFill>
                <a:latin typeface="Verdana" pitchFamily="34" charset="0"/>
              </a:rPr>
              <a:t>=&gt;</a:t>
            </a:r>
            <a:r>
              <a:rPr lang="fr-FR" altLang="en-US" dirty="0" smtClean="0">
                <a:latin typeface="Verdana" pitchFamily="34" charset="0"/>
              </a:rPr>
              <a:t>Résultats attendus:</a:t>
            </a:r>
          </a:p>
          <a:p>
            <a:pPr marL="0" indent="0">
              <a:defRPr/>
            </a:pPr>
            <a:endParaRPr lang="fr-FR" altLang="en-US" dirty="0" smtClean="0">
              <a:latin typeface="Verdana" pitchFamily="34" charset="0"/>
            </a:endParaRPr>
          </a:p>
          <a:p>
            <a:pPr>
              <a:buFont typeface="Verdana" pitchFamily="34" charset="0"/>
              <a:buAutoNum type="arabicPeriod"/>
              <a:defRPr/>
            </a:pPr>
            <a:r>
              <a:rPr lang="fr-FR" altLang="en-US" dirty="0" smtClean="0">
                <a:latin typeface="Verdana" pitchFamily="34" charset="0"/>
              </a:rPr>
              <a:t>Système </a:t>
            </a:r>
            <a:r>
              <a:rPr lang="fr-FR" altLang="en-US" dirty="0">
                <a:latin typeface="Verdana" pitchFamily="34" charset="0"/>
              </a:rPr>
              <a:t>Intégré d’Aide a la Décision </a:t>
            </a:r>
            <a:r>
              <a:rPr lang="fr-FR" altLang="en-US" dirty="0" smtClean="0">
                <a:latin typeface="Verdana" pitchFamily="34" charset="0"/>
              </a:rPr>
              <a:t>pour la gestion au niveau du bassin</a:t>
            </a:r>
          </a:p>
          <a:p>
            <a:pPr>
              <a:buFont typeface="Verdana" pitchFamily="34" charset="0"/>
              <a:buAutoNum type="arabicPeriod"/>
              <a:defRPr/>
            </a:pPr>
            <a:r>
              <a:rPr lang="fr-FR" altLang="en-US" dirty="0">
                <a:latin typeface="Verdana" pitchFamily="34" charset="0"/>
              </a:rPr>
              <a:t>Analyse de la Variabilité de la Ressource en </a:t>
            </a:r>
            <a:r>
              <a:rPr lang="fr-FR" altLang="en-US" dirty="0" smtClean="0">
                <a:latin typeface="Verdana" pitchFamily="34" charset="0"/>
              </a:rPr>
              <a:t>Eau lié a la Variabilité Climatique</a:t>
            </a:r>
          </a:p>
          <a:p>
            <a:pPr>
              <a:buFont typeface="Verdana" pitchFamily="34" charset="0"/>
              <a:buAutoNum type="arabicPeriod"/>
              <a:defRPr/>
            </a:pPr>
            <a:r>
              <a:rPr lang="fr-FR" altLang="en-US" dirty="0" smtClean="0">
                <a:latin typeface="Verdana" pitchFamily="34" charset="0"/>
              </a:rPr>
              <a:t>Outils-Protocoles d’échange d’informations et de connaissances entre les pays transfrontaliers. </a:t>
            </a:r>
          </a:p>
          <a:p>
            <a:pPr marL="0" indent="0">
              <a:defRPr/>
            </a:pPr>
            <a:endParaRPr lang="fr-FR" altLang="en-US" dirty="0" smtClean="0">
              <a:latin typeface="Verdana" pitchFamily="34" charset="0"/>
            </a:endParaRPr>
          </a:p>
        </p:txBody>
      </p:sp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3" r="45828" b="53419"/>
          <a:stretch>
            <a:fillRect/>
          </a:stretch>
        </p:blipFill>
        <p:spPr bwMode="auto">
          <a:xfrm>
            <a:off x="7232651" y="2160573"/>
            <a:ext cx="4624916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279" name="Group 2"/>
          <p:cNvGrpSpPr>
            <a:grpSpLocks/>
          </p:cNvGrpSpPr>
          <p:nvPr/>
        </p:nvGrpSpPr>
        <p:grpSpPr bwMode="auto">
          <a:xfrm>
            <a:off x="366184" y="2400300"/>
            <a:ext cx="6695016" cy="1532957"/>
            <a:chOff x="990600" y="2562670"/>
            <a:chExt cx="3935730" cy="1314939"/>
          </a:xfrm>
        </p:grpSpPr>
        <p:sp>
          <p:nvSpPr>
            <p:cNvPr id="54280" name="TextBox 1"/>
            <p:cNvSpPr txBox="1">
              <a:spLocks noChangeArrowheads="1"/>
            </p:cNvSpPr>
            <p:nvPr/>
          </p:nvSpPr>
          <p:spPr bwMode="auto">
            <a:xfrm>
              <a:off x="1131570" y="2562670"/>
              <a:ext cx="1287780" cy="448807"/>
            </a:xfrm>
            <a:prstGeom prst="rect">
              <a:avLst/>
            </a:prstGeom>
            <a:noFill/>
            <a:ln w="28575">
              <a:solidFill>
                <a:srgbClr val="92D05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fr-FR" altLang="fr-FR" sz="1400" dirty="0" smtClean="0">
                  <a:solidFill>
                    <a:srgbClr val="003399"/>
                  </a:solidFill>
                </a:rPr>
                <a:t>Bilan</a:t>
              </a:r>
            </a:p>
            <a:p>
              <a:pPr algn="ctr"/>
              <a:r>
                <a:rPr lang="fr-FR" altLang="fr-FR" sz="1400" dirty="0" smtClean="0">
                  <a:solidFill>
                    <a:srgbClr val="003399"/>
                  </a:solidFill>
                </a:rPr>
                <a:t>Hydrologique</a:t>
              </a:r>
              <a:endParaRPr lang="fr-FR" altLang="fr-FR" sz="1400" dirty="0">
                <a:solidFill>
                  <a:srgbClr val="003399"/>
                </a:solidFill>
              </a:endParaRPr>
            </a:p>
          </p:txBody>
        </p:sp>
        <p:sp>
          <p:nvSpPr>
            <p:cNvPr id="54281" name="TextBox 8"/>
            <p:cNvSpPr txBox="1">
              <a:spLocks noChangeArrowheads="1"/>
            </p:cNvSpPr>
            <p:nvPr/>
          </p:nvSpPr>
          <p:spPr bwMode="auto">
            <a:xfrm>
              <a:off x="3303270" y="3613604"/>
              <a:ext cx="1287780" cy="26400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fr-FR" altLang="fr-FR" sz="1400" dirty="0" smtClean="0">
                  <a:solidFill>
                    <a:srgbClr val="003399"/>
                  </a:solidFill>
                </a:rPr>
                <a:t>Sécurité Hydrique</a:t>
              </a:r>
              <a:endParaRPr lang="fr-FR" altLang="fr-FR" sz="1400" dirty="0">
                <a:solidFill>
                  <a:srgbClr val="003399"/>
                </a:solidFill>
              </a:endParaRPr>
            </a:p>
          </p:txBody>
        </p:sp>
        <p:sp>
          <p:nvSpPr>
            <p:cNvPr id="54282" name="TextBox 9"/>
            <p:cNvSpPr txBox="1">
              <a:spLocks noChangeArrowheads="1"/>
            </p:cNvSpPr>
            <p:nvPr/>
          </p:nvSpPr>
          <p:spPr bwMode="auto">
            <a:xfrm>
              <a:off x="2773680" y="2562670"/>
              <a:ext cx="2152650" cy="448807"/>
            </a:xfrm>
            <a:prstGeom prst="rect">
              <a:avLst/>
            </a:prstGeom>
            <a:noFill/>
            <a:ln w="28575">
              <a:solidFill>
                <a:srgbClr val="F9966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fr-FR" altLang="fr-FR" sz="1400" dirty="0" smtClean="0">
                  <a:solidFill>
                    <a:srgbClr val="003399"/>
                  </a:solidFill>
                </a:rPr>
                <a:t>Gestion de l’Eau et Bonne Gouvernance</a:t>
              </a:r>
              <a:endParaRPr lang="fr-FR" altLang="fr-FR" sz="1400" dirty="0">
                <a:solidFill>
                  <a:srgbClr val="003399"/>
                </a:solidFill>
              </a:endParaRPr>
            </a:p>
          </p:txBody>
        </p:sp>
        <p:sp>
          <p:nvSpPr>
            <p:cNvPr id="54283" name="TextBox 10"/>
            <p:cNvSpPr txBox="1">
              <a:spLocks noChangeArrowheads="1"/>
            </p:cNvSpPr>
            <p:nvPr/>
          </p:nvSpPr>
          <p:spPr bwMode="auto">
            <a:xfrm>
              <a:off x="990600" y="3410990"/>
              <a:ext cx="2012059" cy="448807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fr-FR" altLang="fr-FR" sz="1400" dirty="0" smtClean="0">
                  <a:solidFill>
                    <a:srgbClr val="003399"/>
                  </a:solidFill>
                </a:rPr>
                <a:t>Adaptation/mitigation a la Variabilité Climatique</a:t>
              </a:r>
              <a:endParaRPr lang="fr-FR" altLang="fr-FR" sz="1400" dirty="0">
                <a:solidFill>
                  <a:srgbClr val="00339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470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844" y="12367"/>
            <a:ext cx="8958617" cy="6845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660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6" r="8736"/>
          <a:stretch/>
        </p:blipFill>
        <p:spPr bwMode="auto">
          <a:xfrm>
            <a:off x="1695450" y="0"/>
            <a:ext cx="9105900" cy="689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51796" y="171450"/>
            <a:ext cx="10494433" cy="430887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fr-FR" dirty="0" smtClean="0"/>
              <a:t>Optimisation-Intégration </a:t>
            </a:r>
            <a:r>
              <a:rPr lang="fr-FR" dirty="0"/>
              <a:t>des ressources existantes</a:t>
            </a:r>
          </a:p>
        </p:txBody>
      </p:sp>
    </p:spTree>
    <p:extLst>
      <p:ext uri="{BB962C8B-B14F-4D97-AF65-F5344CB8AC3E}">
        <p14:creationId xmlns:p14="http://schemas.microsoft.com/office/powerpoint/2010/main" val="248666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8485"/>
            <a:ext cx="12192000" cy="1068148"/>
          </a:xfrm>
          <a:solidFill>
            <a:schemeClr val="accent3"/>
          </a:solidFill>
        </p:spPr>
        <p:txBody>
          <a:bodyPr/>
          <a:lstStyle/>
          <a:p>
            <a:pPr algn="ctr"/>
            <a:r>
              <a:rPr lang="fr-FR" dirty="0" smtClean="0"/>
              <a:t>EXEMPLE – Optimisation-Intégration </a:t>
            </a:r>
            <a:r>
              <a:rPr lang="fr-FR" dirty="0"/>
              <a:t>des ressources </a:t>
            </a:r>
            <a:r>
              <a:rPr lang="fr-FR" dirty="0" smtClean="0"/>
              <a:t>JRC existantes</a:t>
            </a:r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3" b="5167"/>
          <a:stretch/>
        </p:blipFill>
        <p:spPr bwMode="auto">
          <a:xfrm>
            <a:off x="53716" y="1286633"/>
            <a:ext cx="9812276" cy="545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9475774" y="951516"/>
            <a:ext cx="2654188" cy="5847755"/>
          </a:xfrm>
        </p:spPr>
        <p:txBody>
          <a:bodyPr/>
          <a:lstStyle/>
          <a:p>
            <a:pPr marL="0" indent="0">
              <a:lnSpc>
                <a:spcPct val="100000"/>
              </a:lnSpc>
            </a:pPr>
            <a:r>
              <a:rPr lang="fr-FR" sz="1200" b="1" dirty="0" smtClean="0"/>
              <a:t>ETABLIR LES QUESTIONS-BESOINS (EXEMPLES):</a:t>
            </a:r>
          </a:p>
          <a:p>
            <a:pPr marL="0" indent="0">
              <a:lnSpc>
                <a:spcPct val="100000"/>
              </a:lnSpc>
            </a:pPr>
            <a:endParaRPr lang="fr-FR" sz="1200" dirty="0" smtClean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200" dirty="0" smtClean="0"/>
              <a:t>Quel niveau de développement de l’agriculture est-il possible sans générer des conflits avec autres usages des eaux?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fr-FR" sz="1200" dirty="0" smtClean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200" dirty="0" smtClean="0"/>
              <a:t>Exploration du lien entre usage de l’eau et production agricole dans le bassin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fr-FR" sz="1200" dirty="0" smtClean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200" dirty="0" smtClean="0"/>
              <a:t>Utilisation de modèles agro-hydrologiques et d’information spatiales pour l’identification de zones a meilleure vocation agricole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fr-FR" sz="1200" dirty="0" smtClean="0"/>
          </a:p>
          <a:p>
            <a:pPr>
              <a:lnSpc>
                <a:spcPct val="100000"/>
              </a:lnSpc>
            </a:pPr>
            <a:r>
              <a:rPr lang="fr-FR" sz="1200" b="1" dirty="0" smtClean="0"/>
              <a:t>IDENTIFIER LES DONNEES,</a:t>
            </a:r>
          </a:p>
          <a:p>
            <a:pPr>
              <a:lnSpc>
                <a:spcPct val="100000"/>
              </a:lnSpc>
            </a:pPr>
            <a:r>
              <a:rPr lang="fr-FR" sz="1200" b="1" dirty="0" smtClean="0"/>
              <a:t>MODELES ET SYSTEMES</a:t>
            </a:r>
          </a:p>
          <a:p>
            <a:pPr>
              <a:lnSpc>
                <a:spcPct val="100000"/>
              </a:lnSpc>
            </a:pPr>
            <a:r>
              <a:rPr lang="fr-FR" sz="1200" b="1" dirty="0" smtClean="0"/>
              <a:t>PERTINENTS (EXEMPLES):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200" dirty="0" smtClean="0"/>
              <a:t>MODELES - SYSTEMES:</a:t>
            </a:r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000" dirty="0" smtClean="0"/>
              <a:t>GIS-EPIC</a:t>
            </a:r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000" dirty="0" smtClean="0"/>
              <a:t>LISFLOOD</a:t>
            </a:r>
            <a:endParaRPr lang="fr-FR" sz="1200" dirty="0" smtClean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200" dirty="0" smtClean="0"/>
              <a:t>DONNEES:</a:t>
            </a:r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000" dirty="0" smtClean="0"/>
              <a:t>SRTM</a:t>
            </a:r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000" dirty="0" smtClean="0"/>
              <a:t>FAO </a:t>
            </a:r>
            <a:r>
              <a:rPr lang="fr-FR" sz="1000" dirty="0" err="1" smtClean="0"/>
              <a:t>Livestock</a:t>
            </a:r>
            <a:endParaRPr lang="fr-FR" sz="1000" dirty="0" smtClean="0"/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000" dirty="0" smtClean="0"/>
              <a:t>Global </a:t>
            </a:r>
            <a:r>
              <a:rPr lang="fr-FR" sz="1000" dirty="0" err="1" smtClean="0"/>
              <a:t>Map</a:t>
            </a:r>
            <a:r>
              <a:rPr lang="fr-FR" sz="1000" dirty="0" smtClean="0"/>
              <a:t> </a:t>
            </a:r>
            <a:r>
              <a:rPr lang="fr-FR" sz="1000" dirty="0" err="1" smtClean="0"/>
              <a:t>Accessibility</a:t>
            </a:r>
            <a:endParaRPr lang="fr-FR" sz="1000" dirty="0" smtClean="0"/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000" dirty="0" smtClean="0"/>
              <a:t>Global </a:t>
            </a:r>
            <a:r>
              <a:rPr lang="fr-FR" sz="1000" dirty="0" err="1" smtClean="0"/>
              <a:t>Cover</a:t>
            </a:r>
            <a:r>
              <a:rPr lang="fr-FR" sz="1000" dirty="0" smtClean="0"/>
              <a:t> </a:t>
            </a:r>
            <a:r>
              <a:rPr lang="fr-FR" sz="1000" dirty="0" err="1" smtClean="0"/>
              <a:t>Map</a:t>
            </a:r>
            <a:endParaRPr lang="fr-FR" sz="1000" dirty="0" smtClean="0"/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000" dirty="0" smtClean="0"/>
              <a:t>GADM</a:t>
            </a:r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000" dirty="0" err="1" smtClean="0"/>
              <a:t>HydroSHEEDS</a:t>
            </a:r>
            <a:endParaRPr lang="fr-FR" sz="1000" dirty="0" smtClean="0"/>
          </a:p>
          <a:p>
            <a:pPr lvl="2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000" dirty="0" smtClean="0"/>
              <a:t>Divers socio-économique.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94536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1258721"/>
            <a:ext cx="10792178" cy="23876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La liaison entre eaux, agriculture et écosystèmes dans le bassin du Niger : </a:t>
            </a:r>
            <a:br>
              <a:rPr lang="fr-FR" dirty="0" smtClean="0"/>
            </a:br>
            <a:r>
              <a:rPr lang="fr-FR" dirty="0" smtClean="0"/>
              <a:t>exemple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idx="10"/>
          </p:nvPr>
        </p:nvSpPr>
        <p:spPr>
          <a:xfrm>
            <a:off x="762000" y="2671597"/>
            <a:ext cx="9144000" cy="1655762"/>
          </a:xfrm>
        </p:spPr>
        <p:txBody>
          <a:bodyPr/>
          <a:lstStyle/>
          <a:p>
            <a:r>
              <a:rPr lang="en-US" dirty="0" err="1" smtClean="0"/>
              <a:t>A.Pistocchi</a:t>
            </a:r>
            <a:r>
              <a:rPr lang="en-US" dirty="0" smtClean="0"/>
              <a:t>, </a:t>
            </a:r>
            <a:r>
              <a:rPr lang="en-US" dirty="0" err="1" smtClean="0"/>
              <a:t>E.Crestaz</a:t>
            </a:r>
            <a:r>
              <a:rPr lang="en-US" dirty="0" smtClean="0"/>
              <a:t>, </a:t>
            </a:r>
            <a:r>
              <a:rPr lang="en-US" dirty="0" err="1" smtClean="0"/>
              <a:t>I.Ameztoy</a:t>
            </a:r>
            <a:r>
              <a:rPr lang="en-US" dirty="0" smtClean="0"/>
              <a:t>, </a:t>
            </a:r>
            <a:r>
              <a:rPr lang="en-US" dirty="0" err="1" smtClean="0"/>
              <a:t>B.Bisselink</a:t>
            </a:r>
            <a:r>
              <a:rPr lang="en-US" dirty="0" smtClean="0"/>
              <a:t>, </a:t>
            </a:r>
            <a:r>
              <a:rPr lang="en-US" dirty="0" err="1" smtClean="0"/>
              <a:t>E.Gervasini</a:t>
            </a:r>
            <a:r>
              <a:rPr lang="en-US" dirty="0" smtClean="0"/>
              <a:t>, </a:t>
            </a:r>
            <a:r>
              <a:rPr lang="en-US" dirty="0" err="1" smtClean="0"/>
              <a:t>M.Pastori</a:t>
            </a:r>
            <a:r>
              <a:rPr lang="en-US" dirty="0" smtClean="0"/>
              <a:t>, </a:t>
            </a:r>
            <a:r>
              <a:rPr lang="en-US" dirty="0" err="1" smtClean="0"/>
              <a:t>A.Reynaud</a:t>
            </a:r>
            <a:r>
              <a:rPr lang="en-US" dirty="0" smtClean="0"/>
              <a:t>, </a:t>
            </a:r>
            <a:r>
              <a:rPr lang="en-US" dirty="0" err="1" smtClean="0"/>
              <a:t>A.Udias</a:t>
            </a:r>
            <a:r>
              <a:rPr lang="en-US" dirty="0" smtClean="0"/>
              <a:t> </a:t>
            </a:r>
            <a:r>
              <a:rPr lang="en-US" dirty="0" err="1" smtClean="0"/>
              <a:t>Moinelo</a:t>
            </a:r>
            <a:r>
              <a:rPr lang="en-US" dirty="0" smtClean="0"/>
              <a:t>, and </a:t>
            </a:r>
            <a:r>
              <a:rPr lang="en-US" dirty="0" err="1" smtClean="0"/>
              <a:t>C.Carmona</a:t>
            </a:r>
            <a:r>
              <a:rPr lang="en-US" dirty="0" smtClean="0"/>
              <a:t> Moreno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8833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73" y="1296812"/>
            <a:ext cx="10494433" cy="430213"/>
          </a:xfrm>
        </p:spPr>
        <p:txBody>
          <a:bodyPr/>
          <a:lstStyle/>
          <a:p>
            <a:r>
              <a:rPr lang="fr-FR" dirty="0" smtClean="0"/>
              <a:t>Objectif de l’Exercice - Démonstration du JRC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0888" y="1885597"/>
            <a:ext cx="10492800" cy="584775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Présenter une méthodologie ou approche sous forme de démonstration pour intégrer différent systèmes-modèles et sources d’information en vue de répondre a des questions-besoins spécifiques locaux. 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 smtClean="0"/>
          </a:p>
          <a:p>
            <a:pPr lvl="2">
              <a:buFont typeface="Arial" panose="020B0604020202020204" pitchFamily="34" charset="0"/>
              <a:buChar char="•"/>
            </a:pPr>
            <a:r>
              <a:rPr lang="fr-FR" dirty="0" smtClean="0"/>
              <a:t>Dans notre démonstration: Optimisation-Intégration des ressources existantes (données, modèles, projets, systèmes d’information, …) pour un Système d’Aide a la Prise de Décisions. 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fr-FR" dirty="0" smtClean="0"/>
              <a:t>QUESTIONS-BESOINS exprimés dans le cadre de notre démonstration: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 smtClean="0"/>
          </a:p>
          <a:p>
            <a:pPr lvl="2">
              <a:buFont typeface="Arial" panose="020B0604020202020204" pitchFamily="34" charset="0"/>
              <a:buChar char="•"/>
            </a:pPr>
            <a:r>
              <a:rPr lang="fr-FR" dirty="0" smtClean="0"/>
              <a:t>Quel niveau de développement de l’agriculture est-il possible sans générer des conflits avec les autres usages des eaux? 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 smtClean="0"/>
          </a:p>
          <a:p>
            <a:pPr lvl="2">
              <a:buFont typeface="Arial" panose="020B0604020202020204" pitchFamily="34" charset="0"/>
              <a:buChar char="•"/>
            </a:pPr>
            <a:r>
              <a:rPr lang="fr-FR" dirty="0" smtClean="0"/>
              <a:t>Exploration du lien entre usage de l’eau et production agricole dans le bassin 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 smtClean="0"/>
          </a:p>
          <a:p>
            <a:pPr lvl="2">
              <a:buFont typeface="Arial" panose="020B0604020202020204" pitchFamily="34" charset="0"/>
              <a:buChar char="•"/>
            </a:pPr>
            <a:r>
              <a:rPr lang="fr-FR" dirty="0" smtClean="0"/>
              <a:t>Utilisation de modèles agro-hydrologiques et d’informations spatiales pour l’identification de zones a meilleure vocation agricole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381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033412"/>
              </p:ext>
            </p:extLst>
          </p:nvPr>
        </p:nvGraphicFramePr>
        <p:xfrm>
          <a:off x="1009650" y="1181100"/>
          <a:ext cx="10201275" cy="5310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334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RC_Slide_Template_F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jrc_slide_template-fr</Template>
  <TotalTime>4399</TotalTime>
  <Words>838</Words>
  <Application>Microsoft Office PowerPoint</Application>
  <PresentationFormat>Widescreen</PresentationFormat>
  <Paragraphs>145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ＭＳ Ｐゴシック</vt:lpstr>
      <vt:lpstr>ＭＳ Ｐゴシック</vt:lpstr>
      <vt:lpstr>Arial</vt:lpstr>
      <vt:lpstr>Verdana</vt:lpstr>
      <vt:lpstr>Wingdings</vt:lpstr>
      <vt:lpstr>JRC_Slide_Template_FR</vt:lpstr>
      <vt:lpstr>Meeting MEKROU Cotonou, 5-7 Nov 2014 Systèmes, Modèles, Données </vt:lpstr>
      <vt:lpstr>Objectifs de l’Atelier </vt:lpstr>
      <vt:lpstr>PowerPoint Presentation</vt:lpstr>
      <vt:lpstr>PowerPoint Presentation</vt:lpstr>
      <vt:lpstr>Optimisation-Intégration des ressources existantes</vt:lpstr>
      <vt:lpstr>EXEMPLE – Optimisation-Intégration des ressources JRC existantes</vt:lpstr>
      <vt:lpstr>La liaison entre eaux, agriculture et écosystèmes dans le bassin du Niger :  exemple</vt:lpstr>
      <vt:lpstr>Objectif de l’Exercice - Démonstration du JRC</vt:lpstr>
      <vt:lpstr>PowerPoint Presentation</vt:lpstr>
      <vt:lpstr>Limitations de la Demonstration</vt:lpstr>
      <vt:lpstr>Disponibilité en eau</vt:lpstr>
      <vt:lpstr>L’eau disponible</vt:lpstr>
      <vt:lpstr>Kcal produites scenario “régime alimentaire” (irrigation et fertilisation comme au présent) </vt:lpstr>
      <vt:lpstr>Kcal produites – scenario “valeur économique”</vt:lpstr>
      <vt:lpstr>Emission de nitrates – scenario “valeur économique”  </vt:lpstr>
      <vt:lpstr>Changement en emissions de nitrates (reduction en passant du scenario “diete” au scenario “valeur economique”)</vt:lpstr>
      <vt:lpstr>Payement aux producteurs – scenario “valeur économique”</vt:lpstr>
      <vt:lpstr>Payement aux producteurs – scenario “régime alimentaire” </vt:lpstr>
      <vt:lpstr>Le bilan en eau (scenario “régime alimentaire”)</vt:lpstr>
      <vt:lpstr>Le bilan en eau (scenario “valeur économique”)</vt:lpstr>
      <vt:lpstr>Discussion</vt:lpstr>
      <vt:lpstr>Questions pour une application au Mékrou </vt:lpstr>
      <vt:lpstr>PUBLICATIONS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Alberto Pistocchi</dc:creator>
  <cp:lastModifiedBy>Alberto Pistocchi</cp:lastModifiedBy>
  <cp:revision>127</cp:revision>
  <dcterms:created xsi:type="dcterms:W3CDTF">2014-10-21T13:04:57Z</dcterms:created>
  <dcterms:modified xsi:type="dcterms:W3CDTF">2014-11-05T08:17:08Z</dcterms:modified>
</cp:coreProperties>
</file>