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4" r:id="rId5"/>
    <p:sldId id="269" r:id="rId6"/>
    <p:sldId id="265" r:id="rId7"/>
    <p:sldId id="270" r:id="rId8"/>
    <p:sldId id="262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23C70-2858-4511-861A-C66D91D7C020}" type="datetimeFigureOut">
              <a:rPr lang="en-CA" smtClean="0"/>
              <a:pPr/>
              <a:t>30/06/2014</a:t>
            </a:fld>
            <a:endParaRPr lang="en-C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552F-7964-4BA9-95BF-17EBC26C2EA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Informe%20R1%20Suelos%20Tres%20Municipios%20%20BASAL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articulo%202011Greco%20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Resoluci&#243;n%2021-99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ograma%20Arroz%20-%20Los%20Palacios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Datos%20climaticos%20Paso%20Real%20-%20Pinar%202005-2011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331640" y="58052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16 al 20 de junio 2014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La Habana. Cuba.</a:t>
            </a:r>
            <a:endParaRPr lang="en-CA" dirty="0"/>
          </a:p>
        </p:txBody>
      </p:sp>
      <p:sp>
        <p:nvSpPr>
          <p:cNvPr id="7" name="6 CuadroTexto"/>
          <p:cNvSpPr txBox="1"/>
          <p:nvPr/>
        </p:nvSpPr>
        <p:spPr>
          <a:xfrm>
            <a:off x="683568" y="1916832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INFORMACION DISPONIBLE PARA LA APLICAION DEL MODELO </a:t>
            </a:r>
            <a:r>
              <a:rPr lang="en-CA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WEAP</a:t>
            </a:r>
          </a:p>
          <a:p>
            <a:pPr algn="ctr"/>
            <a:endParaRPr lang="en-CA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CA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CASO DE ESTUDIO- LOS PALACIOS</a:t>
            </a:r>
            <a:endParaRPr lang="en-CA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75656" y="40466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51520" y="1109057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IDEAS PRELIMINARES DE PROBELMATICAS A SIMULAR:</a:t>
            </a: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Estimación de las demandas de agua por el modelo por balance hídrico  y su comparación con las de planeamiento.</a:t>
            </a:r>
          </a:p>
          <a:p>
            <a:pPr marL="269875" indent="-269875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Diferencias en la estimación de las demandas de agua considerando  eficiencias de conducción de agua menores a las que se usa para planeamiento (situación actual).</a:t>
            </a:r>
          </a:p>
          <a:p>
            <a:pPr marL="269875" indent="-269875"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Posibilidad de cubrimiento de la demanda de agua para el cultivo de arroz considerando los incrementos en áreas previstos en el programa de arroz y los escenarios climáticos previstos</a:t>
            </a:r>
          </a:p>
          <a:p>
            <a:pPr marL="269875" indent="-269875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Variaciones de la situación anterior considerando variedades de ciclo largo y corto o diferentes épocas de siembra.</a:t>
            </a:r>
          </a:p>
          <a:p>
            <a:pPr marL="269875" indent="-269875" algn="just">
              <a:buFont typeface="Arial" pitchFamily="34" charset="0"/>
              <a:buChar char="•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Efecto de la variabilidad climática prevista sobre la disponibilidad de agua en embalses</a:t>
            </a: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!!!!!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539552" y="1268760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DATOS DE DISPONIBILIDAD DE AGUAS SUPERFICIALES.</a:t>
            </a:r>
            <a:endParaRPr lang="en-CA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23528" y="2060848"/>
          <a:ext cx="3960440" cy="1647952"/>
        </p:xfrm>
        <a:graphic>
          <a:graphicData uri="http://schemas.openxmlformats.org/drawingml/2006/table">
            <a:tbl>
              <a:tblPr/>
              <a:tblGrid>
                <a:gridCol w="2232248"/>
                <a:gridCol w="1728192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Arial"/>
                        </a:rPr>
                        <a:t>Embalses</a:t>
                      </a:r>
                      <a:endParaRPr lang="en-CA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Arial"/>
                        </a:rPr>
                        <a:t>Capacidad millones m</a:t>
                      </a:r>
                      <a:r>
                        <a:rPr lang="es-ES" sz="1600" b="1" baseline="30000" dirty="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n-CA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Arial"/>
                        </a:rPr>
                        <a:t>Embalse Juventud</a:t>
                      </a:r>
                      <a:endParaRPr lang="en-CA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Calibri"/>
                          <a:cs typeface="Arial"/>
                        </a:rPr>
                        <a:t>168,00</a:t>
                      </a:r>
                      <a:endParaRPr lang="en-CA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Arial"/>
                        </a:rPr>
                        <a:t>Embalse </a:t>
                      </a:r>
                      <a:r>
                        <a:rPr lang="es-ES" sz="1600" dirty="0" err="1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Arial"/>
                        </a:rPr>
                        <a:t>Bacunagua</a:t>
                      </a:r>
                      <a:endParaRPr lang="en-CA" sz="16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Arial"/>
                        </a:rPr>
                        <a:t>59,11</a:t>
                      </a:r>
                      <a:endParaRPr lang="en-CA" sz="16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Arial"/>
                        </a:rPr>
                        <a:t>Embalse Los Palacios</a:t>
                      </a:r>
                      <a:endParaRPr lang="en-CA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Calibri"/>
                          <a:cs typeface="Arial"/>
                        </a:rPr>
                        <a:t>44,76</a:t>
                      </a:r>
                      <a:endParaRPr lang="en-CA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499992" y="2132856"/>
          <a:ext cx="4392488" cy="1481520"/>
        </p:xfrm>
        <a:graphic>
          <a:graphicData uri="http://schemas.openxmlformats.org/drawingml/2006/table">
            <a:tbl>
              <a:tblPr/>
              <a:tblGrid>
                <a:gridCol w="389141"/>
                <a:gridCol w="1101168"/>
                <a:gridCol w="1333434"/>
                <a:gridCol w="1568745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n-CA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NOMBRE</a:t>
                      </a:r>
                      <a:endParaRPr lang="en-CA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CAPACIDAD</a:t>
                      </a:r>
                      <a:endParaRPr lang="en-CA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(m</a:t>
                      </a:r>
                      <a:r>
                        <a:rPr lang="es-ES" sz="14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x 10</a:t>
                      </a:r>
                      <a:r>
                        <a:rPr lang="es-ES" sz="14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CA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PROFUNDIDAD</a:t>
                      </a:r>
                      <a:endParaRPr lang="en-CA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(m)</a:t>
                      </a:r>
                      <a:endParaRPr lang="en-CA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Pitirre-I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1,05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9,5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Pitirre-II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1,80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15,5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 Jagüey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CA" sz="14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5,5</a:t>
                      </a:r>
                      <a:endParaRPr lang="en-CA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572000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MICROPRESAS</a:t>
            </a:r>
            <a:endParaRPr lang="en-CA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51520" y="4005064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</a:rPr>
              <a:t>(</a:t>
            </a:r>
            <a:r>
              <a:rPr lang="es-ES" sz="1400" dirty="0" err="1" smtClean="0">
                <a:solidFill>
                  <a:srgbClr val="FF0000"/>
                </a:solidFill>
              </a:rPr>
              <a:t>Bacunagua</a:t>
            </a:r>
            <a:r>
              <a:rPr lang="es-ES" sz="1400" dirty="0" smtClean="0"/>
              <a:t> esta fuera del </a:t>
            </a:r>
            <a:r>
              <a:rPr lang="es-ES" sz="1400" dirty="0" err="1" smtClean="0"/>
              <a:t>mcipio</a:t>
            </a:r>
            <a:r>
              <a:rPr lang="es-ES" sz="1400" dirty="0" smtClean="0"/>
              <a:t> pero aporta al mismo).</a:t>
            </a:r>
            <a:endParaRPr lang="es-ES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9552" y="4509120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El régimen de escurrimiento de los ríos del municipio depende en primer lugar de la distribución de las precipitaciones, ya que estas constituyen la fuente fundamental que originan el mismo.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La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distribución del escurrimiento anual</a:t>
            </a:r>
            <a:r>
              <a:rPr lang="es-ES" dirty="0">
                <a:latin typeface="Arial" pitchFamily="34" charset="0"/>
                <a:cs typeface="Arial" pitchFamily="34" charset="0"/>
              </a:rPr>
              <a:t> no es uniforme. En 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período húmedo (Mayo - octubre), ocurren el 90 y 95 %, </a:t>
            </a:r>
            <a:r>
              <a:rPr lang="es-ES" dirty="0">
                <a:latin typeface="Arial" pitchFamily="34" charset="0"/>
                <a:cs typeface="Arial" pitchFamily="34" charset="0"/>
              </a:rPr>
              <a:t>mientras que en 5 meses de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periodos secos solo 5-10 %.</a:t>
            </a:r>
            <a:endParaRPr lang="en-CA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CuadroTexto"/>
          <p:cNvSpPr txBox="1"/>
          <p:nvPr/>
        </p:nvSpPr>
        <p:spPr>
          <a:xfrm>
            <a:off x="539552" y="1268760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DATOS DE SUELO.</a:t>
            </a:r>
          </a:p>
          <a:p>
            <a:pPr algn="just"/>
            <a:endParaRPr lang="en-CA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En el municipio existen 9 tipos de suelos que abarcan un área total de 65 276,75 ha, el resto del área se encuentra ocupada por macizo rocoso (3 409,27 ha) y embalses (2 202,12 ha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s-E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Los de mayor representatividad:</a:t>
            </a:r>
          </a:p>
          <a:p>
            <a:pPr algn="just"/>
            <a:endParaRPr lang="es-E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Gley Ferralítico (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27 092,57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ha)</a:t>
            </a:r>
            <a:endParaRPr lang="es-E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Aluvial (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9 309,83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ha)</a:t>
            </a:r>
          </a:p>
          <a:p>
            <a:pPr algn="just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Están caracterizados</a:t>
            </a: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2000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ver documento 1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2000" dirty="0" smtClean="0">
                <a:latin typeface="Arial" pitchFamily="34" charset="0"/>
                <a:cs typeface="Arial" pitchFamily="34" charset="0"/>
                <a:hlinkClick r:id="rId4" action="ppaction://hlinkfile"/>
              </a:rPr>
              <a:t>documento 2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CA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39" y="3284984"/>
            <a:ext cx="4012061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" name="7 CuadroTexto"/>
          <p:cNvSpPr txBox="1"/>
          <p:nvPr/>
        </p:nvSpPr>
        <p:spPr>
          <a:xfrm>
            <a:off x="467544" y="134076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Canales de </a:t>
            </a:r>
            <a:r>
              <a:rPr lang="en-CA" sz="2400" b="1" dirty="0" err="1" smtClean="0"/>
              <a:t>riego</a:t>
            </a:r>
            <a:r>
              <a:rPr lang="en-CA" sz="2400" b="1" dirty="0" smtClean="0"/>
              <a:t>. </a:t>
            </a:r>
            <a:r>
              <a:rPr lang="en-CA" sz="2400" b="1" dirty="0" err="1" smtClean="0"/>
              <a:t>Magistral</a:t>
            </a:r>
            <a:r>
              <a:rPr lang="en-CA" sz="2400" b="1" dirty="0" smtClean="0"/>
              <a:t> y </a:t>
            </a:r>
            <a:r>
              <a:rPr lang="en-CA" sz="2400" b="1" dirty="0" err="1" smtClean="0"/>
              <a:t>Primarios</a:t>
            </a:r>
            <a:r>
              <a:rPr lang="en-CA" sz="2400" b="1" dirty="0" smtClean="0"/>
              <a:t>.</a:t>
            </a:r>
            <a:endParaRPr lang="en-CA" sz="24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755576" y="3861048"/>
          <a:ext cx="7632844" cy="2241714"/>
        </p:xfrm>
        <a:graphic>
          <a:graphicData uri="http://schemas.openxmlformats.org/drawingml/2006/table">
            <a:tbl>
              <a:tblPr/>
              <a:tblGrid>
                <a:gridCol w="648072"/>
                <a:gridCol w="576064"/>
                <a:gridCol w="659107"/>
                <a:gridCol w="637037"/>
                <a:gridCol w="504056"/>
                <a:gridCol w="550434"/>
                <a:gridCol w="457678"/>
                <a:gridCol w="576064"/>
                <a:gridCol w="648072"/>
                <a:gridCol w="288032"/>
                <a:gridCol w="432048"/>
                <a:gridCol w="360040"/>
                <a:gridCol w="432048"/>
                <a:gridCol w="504056"/>
                <a:gridCol w="360036"/>
              </a:tblGrid>
              <a:tr h="173561"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Canales Primarios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09728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Identificación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Longitud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(Km)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 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sección Transversal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</a:t>
                      </a:r>
                      <a:r>
                        <a:rPr lang="es-PA" sz="1200" b="1" baseline="30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 </a:t>
                      </a: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sección Transversal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</a:t>
                      </a:r>
                      <a:r>
                        <a:rPr lang="es-PA" sz="1200" b="1" baseline="30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Obras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 </a:t>
                      </a:r>
                      <a:r>
                        <a:rPr lang="es-PA" sz="12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max</a:t>
                      </a:r>
                      <a:r>
                        <a:rPr lang="es-PA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diseño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</a:t>
                      </a:r>
                      <a:r>
                        <a:rPr lang="es-PA" sz="1200" b="1" baseline="30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/s)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 </a:t>
                      </a:r>
                      <a:r>
                        <a:rPr lang="es-PA" sz="1200" b="1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max</a:t>
                      </a:r>
                      <a:r>
                        <a:rPr lang="es-PA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actual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</a:t>
                      </a:r>
                      <a:r>
                        <a:rPr lang="es-PA" sz="1200" b="1" baseline="30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/s)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Área(ha)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  real (ha)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Estado actual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Vegetación en la sección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9257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proyecto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actuales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Ø del tubo (cm)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atendida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atendida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Alta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Media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Baja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 – 9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16.1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15.68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14.98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4.01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3067.8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2875.3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 – 10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15.86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15.06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5.95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4.04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3061.1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2750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s-P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300" marR="423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539552" y="191683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/>
              <a:t>Canal Magistral </a:t>
            </a:r>
            <a:r>
              <a:rPr lang="es-ES" dirty="0" smtClean="0"/>
              <a:t>con un tramo de 11,7 km de longitud, del cual se derivan los canales primarios, los cuales dan lugar a un sistema ramificado de canales secundarios y terciarios de riego y drenaje. El Canal Magistral de pendiente cero tiene la capacidad de transportar hasta 20 m</a:t>
            </a:r>
            <a:r>
              <a:rPr lang="es-ES" baseline="30000" dirty="0" smtClean="0"/>
              <a:t>3</a:t>
            </a:r>
            <a:r>
              <a:rPr lang="es-ES" dirty="0" smtClean="0"/>
              <a:t>/s, con un ancho de 20 m de plato, conecta a los 2 embalses más importantes; </a:t>
            </a:r>
            <a:r>
              <a:rPr lang="es-ES" dirty="0" err="1" smtClean="0"/>
              <a:t>Bacunagua</a:t>
            </a:r>
            <a:r>
              <a:rPr lang="es-ES" dirty="0" smtClean="0"/>
              <a:t> y Los Palacios, con capacidad de almacenar 59,11x10</a:t>
            </a:r>
            <a:r>
              <a:rPr lang="es-ES" baseline="30000" dirty="0" smtClean="0"/>
              <a:t>6 </a:t>
            </a:r>
            <a:r>
              <a:rPr lang="es-ES" dirty="0" smtClean="0"/>
              <a:t>m</a:t>
            </a:r>
            <a:r>
              <a:rPr lang="es-ES" baseline="30000" dirty="0" smtClean="0"/>
              <a:t>3</a:t>
            </a:r>
            <a:r>
              <a:rPr lang="es-ES" dirty="0" smtClean="0"/>
              <a:t>y 44,76x 10</a:t>
            </a:r>
            <a:r>
              <a:rPr lang="es-ES" baseline="30000" dirty="0" smtClean="0"/>
              <a:t>6 </a:t>
            </a:r>
            <a:r>
              <a:rPr lang="es-ES" dirty="0" smtClean="0"/>
              <a:t>m</a:t>
            </a:r>
            <a:r>
              <a:rPr lang="es-ES" baseline="30000" dirty="0" smtClean="0"/>
              <a:t>3</a:t>
            </a:r>
            <a:r>
              <a:rPr lang="es-ES" dirty="0" smtClean="0"/>
              <a:t>de agua, respectivamente.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" name="7 CuadroTexto"/>
          <p:cNvSpPr txBox="1"/>
          <p:nvPr/>
        </p:nvSpPr>
        <p:spPr>
          <a:xfrm>
            <a:off x="467544" y="134076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Canales de </a:t>
            </a:r>
            <a:r>
              <a:rPr lang="en-CA" sz="2400" b="1" dirty="0" err="1" smtClean="0"/>
              <a:t>riego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secundarios</a:t>
            </a:r>
            <a:r>
              <a:rPr lang="en-CA" sz="2400" b="1" dirty="0" smtClean="0"/>
              <a:t> y </a:t>
            </a:r>
            <a:r>
              <a:rPr lang="en-CA" sz="2400" b="1" dirty="0" err="1" smtClean="0"/>
              <a:t>terciarios</a:t>
            </a:r>
            <a:r>
              <a:rPr lang="en-CA" sz="2400" b="1" dirty="0" smtClean="0"/>
              <a:t>.</a:t>
            </a:r>
            <a:endParaRPr lang="en-CA" sz="24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467544" y="2492896"/>
          <a:ext cx="7992892" cy="1950252"/>
        </p:xfrm>
        <a:graphic>
          <a:graphicData uri="http://schemas.openxmlformats.org/drawingml/2006/table">
            <a:tbl>
              <a:tblPr/>
              <a:tblGrid>
                <a:gridCol w="520157"/>
                <a:gridCol w="698813"/>
                <a:gridCol w="725246"/>
                <a:gridCol w="792088"/>
                <a:gridCol w="792088"/>
                <a:gridCol w="504056"/>
                <a:gridCol w="648072"/>
                <a:gridCol w="504056"/>
                <a:gridCol w="648072"/>
                <a:gridCol w="432048"/>
                <a:gridCol w="360040"/>
                <a:gridCol w="419109"/>
                <a:gridCol w="300971"/>
                <a:gridCol w="303412"/>
                <a:gridCol w="344664"/>
              </a:tblGrid>
              <a:tr h="147110"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Canales Secundarios 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825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Longitud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 sección Transversal (m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 sección Transversal(m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Obras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 diseño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 actual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Área(ha)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Área  real (ha)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Estado actual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Vegetación en la sección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906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A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(Km)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proyecto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actuales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Ø del tubo (cm)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/s)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/s)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atendida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atendida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Alta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Media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Baja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Riego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60.32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3.98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1.85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1.45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295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Drenaje</a:t>
                      </a:r>
                      <a:endParaRPr lang="en-C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28.3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10.87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8.92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4.05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3.15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362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</a:t>
                      </a:r>
                      <a:r>
                        <a:rPr lang="es-PA" sz="1200" baseline="300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A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x</a:t>
                      </a:r>
                      <a:endParaRPr lang="en-CA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PA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2204" marR="422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" name="7 CuadroTexto"/>
          <p:cNvSpPr txBox="1"/>
          <p:nvPr/>
        </p:nvSpPr>
        <p:spPr>
          <a:xfrm>
            <a:off x="467544" y="119675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 smtClean="0"/>
              <a:t>Mediciones</a:t>
            </a:r>
            <a:r>
              <a:rPr lang="en-CA" sz="2400" b="1" dirty="0" smtClean="0"/>
              <a:t> de </a:t>
            </a:r>
            <a:r>
              <a:rPr lang="en-CA" sz="2400" b="1" dirty="0" err="1" smtClean="0"/>
              <a:t>caudales</a:t>
            </a:r>
            <a:r>
              <a:rPr lang="en-CA" sz="2400" b="1" dirty="0" smtClean="0"/>
              <a:t> y </a:t>
            </a:r>
            <a:r>
              <a:rPr lang="en-CA" sz="2400" b="1" dirty="0" err="1" smtClean="0"/>
              <a:t>eficiencia</a:t>
            </a:r>
            <a:r>
              <a:rPr lang="en-CA" sz="2400" b="1" dirty="0" smtClean="0"/>
              <a:t> de </a:t>
            </a:r>
            <a:r>
              <a:rPr lang="en-CA" sz="2400" b="1" dirty="0" err="1" smtClean="0"/>
              <a:t>riego</a:t>
            </a:r>
            <a:r>
              <a:rPr lang="en-CA" sz="2400" b="1" dirty="0" smtClean="0"/>
              <a:t> </a:t>
            </a:r>
            <a:r>
              <a:rPr lang="en-CA" sz="2400" b="1" dirty="0" smtClean="0">
                <a:solidFill>
                  <a:srgbClr val="FF0000"/>
                </a:solidFill>
              </a:rPr>
              <a:t>(PROBLEMA!!!).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5536" y="184482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b="1" dirty="0" smtClean="0">
                <a:latin typeface="Arial" pitchFamily="34" charset="0"/>
                <a:cs typeface="Arial" pitchFamily="34" charset="0"/>
              </a:rPr>
              <a:t>Medición realizada en el diagnostico Agua R1 BASAL (inicio campaña de frio de riego arroz):</a:t>
            </a:r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r>
              <a:rPr lang="es-PA" b="1" dirty="0" smtClean="0">
                <a:latin typeface="Arial" pitchFamily="34" charset="0"/>
                <a:cs typeface="Arial" pitchFamily="34" charset="0"/>
              </a:rPr>
              <a:t>Canal primario P-10 </a:t>
            </a:r>
            <a:r>
              <a:rPr lang="es-PA" dirty="0">
                <a:latin typeface="Arial" pitchFamily="34" charset="0"/>
                <a:cs typeface="Arial" pitchFamily="34" charset="0"/>
              </a:rPr>
              <a:t>de la UEB “Sierra Maestra” en el municipio Los </a:t>
            </a:r>
            <a:r>
              <a:rPr lang="es-PA" dirty="0" smtClean="0">
                <a:latin typeface="Arial" pitchFamily="34" charset="0"/>
                <a:cs typeface="Arial" pitchFamily="34" charset="0"/>
              </a:rPr>
              <a:t>Palacios</a:t>
            </a:r>
          </a:p>
          <a:p>
            <a:endParaRPr lang="es-PA" dirty="0">
              <a:latin typeface="Arial" pitchFamily="34" charset="0"/>
              <a:cs typeface="Arial" pitchFamily="34" charset="0"/>
            </a:endParaRPr>
          </a:p>
          <a:p>
            <a:r>
              <a:rPr lang="es-PA" b="1" dirty="0" smtClean="0">
                <a:latin typeface="Arial" pitchFamily="34" charset="0"/>
                <a:cs typeface="Arial" pitchFamily="34" charset="0"/>
              </a:rPr>
              <a:t>gasto </a:t>
            </a:r>
            <a:r>
              <a:rPr lang="es-PA" b="1" dirty="0">
                <a:latin typeface="Arial" pitchFamily="34" charset="0"/>
                <a:cs typeface="Arial" pitchFamily="34" charset="0"/>
              </a:rPr>
              <a:t>de entrada </a:t>
            </a:r>
            <a:r>
              <a:rPr lang="es-P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PA" dirty="0">
                <a:latin typeface="Arial" pitchFamily="34" charset="0"/>
                <a:cs typeface="Arial" pitchFamily="34" charset="0"/>
              </a:rPr>
              <a:t>Q = 239.6 L/s, </a:t>
            </a:r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r>
              <a:rPr lang="es-PA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PA" dirty="0">
                <a:latin typeface="Arial" pitchFamily="34" charset="0"/>
                <a:cs typeface="Arial" pitchFamily="34" charset="0"/>
              </a:rPr>
              <a:t>kilómetro aguas abajo </a:t>
            </a:r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r>
              <a:rPr lang="es-PA" b="1" dirty="0" smtClean="0">
                <a:latin typeface="Arial" pitchFamily="34" charset="0"/>
                <a:cs typeface="Arial" pitchFamily="34" charset="0"/>
              </a:rPr>
              <a:t>gasto salida </a:t>
            </a:r>
            <a:r>
              <a:rPr lang="es-PA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s-PA" dirty="0">
                <a:latin typeface="Arial" pitchFamily="34" charset="0"/>
                <a:cs typeface="Arial" pitchFamily="34" charset="0"/>
              </a:rPr>
              <a:t>= 111.3 L/s, </a:t>
            </a:r>
            <a:endParaRPr lang="es-PA" dirty="0" smtClean="0">
              <a:latin typeface="Arial" pitchFamily="34" charset="0"/>
              <a:cs typeface="Arial" pitchFamily="34" charset="0"/>
            </a:endParaRPr>
          </a:p>
          <a:p>
            <a:endParaRPr lang="es-PA" dirty="0">
              <a:latin typeface="Arial" pitchFamily="34" charset="0"/>
              <a:cs typeface="Arial" pitchFamily="34" charset="0"/>
            </a:endParaRPr>
          </a:p>
          <a:p>
            <a:r>
              <a:rPr lang="es-PA" b="1" dirty="0" smtClean="0">
                <a:latin typeface="Arial" pitchFamily="34" charset="0"/>
                <a:cs typeface="Arial" pitchFamily="34" charset="0"/>
              </a:rPr>
              <a:t>Eficiencia conducción agua- </a:t>
            </a:r>
            <a:r>
              <a:rPr lang="es-PA" dirty="0" smtClean="0">
                <a:latin typeface="Arial" pitchFamily="34" charset="0"/>
                <a:cs typeface="Arial" pitchFamily="34" charset="0"/>
              </a:rPr>
              <a:t>46%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39552" y="112474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 smtClean="0">
                <a:latin typeface="Arial" pitchFamily="34" charset="0"/>
                <a:cs typeface="Arial" pitchFamily="34" charset="0"/>
              </a:rPr>
              <a:t>Demandas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CA" sz="2400" b="1" dirty="0" err="1" smtClean="0">
                <a:latin typeface="Arial" pitchFamily="34" charset="0"/>
                <a:cs typeface="Arial" pitchFamily="34" charset="0"/>
              </a:rPr>
              <a:t>agua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b="1" dirty="0" err="1" smtClean="0">
                <a:latin typeface="Arial" pitchFamily="34" charset="0"/>
                <a:cs typeface="Arial" pitchFamily="34" charset="0"/>
              </a:rPr>
              <a:t>riego</a:t>
            </a:r>
            <a:r>
              <a:rPr lang="en-CA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628800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Normas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riego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eficiencias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sistemas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planeamiento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CA" sz="2000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ver </a:t>
            </a:r>
            <a:r>
              <a:rPr lang="en-CA" sz="2000" dirty="0" err="1" smtClean="0">
                <a:latin typeface="Arial" pitchFamily="34" charset="0"/>
                <a:cs typeface="Arial" pitchFamily="34" charset="0"/>
                <a:hlinkClick r:id="rId3" action="ppaction://hlinkfile"/>
              </a:rPr>
              <a:t>Resol</a:t>
            </a:r>
            <a:r>
              <a:rPr lang="en-CA" sz="2000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 21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000" b="1" u="sng" dirty="0" smtClean="0">
                <a:latin typeface="Arial" pitchFamily="34" charset="0"/>
                <a:cs typeface="Arial" pitchFamily="34" charset="0"/>
              </a:rPr>
              <a:t>Var. </a:t>
            </a:r>
            <a:r>
              <a:rPr lang="en-CA" sz="2000" b="1" u="sng" dirty="0" err="1" smtClean="0">
                <a:latin typeface="Arial" pitchFamily="34" charset="0"/>
                <a:cs typeface="Arial" pitchFamily="34" charset="0"/>
              </a:rPr>
              <a:t>ciclo</a:t>
            </a:r>
            <a:r>
              <a:rPr lang="en-CA" sz="2000" b="1" u="sng" dirty="0" smtClean="0">
                <a:latin typeface="Arial" pitchFamily="34" charset="0"/>
                <a:cs typeface="Arial" pitchFamily="34" charset="0"/>
              </a:rPr>
              <a:t> largo ARROZ</a:t>
            </a:r>
          </a:p>
          <a:p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000" dirty="0" smtClean="0">
                <a:latin typeface="Arial" pitchFamily="34" charset="0"/>
                <a:cs typeface="Arial" pitchFamily="34" charset="0"/>
              </a:rPr>
              <a:t>11 286 m3/ha –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siembra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frio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CA" sz="2000" dirty="0" smtClean="0">
                <a:latin typeface="Arial" pitchFamily="34" charset="0"/>
                <a:cs typeface="Arial" pitchFamily="34" charset="0"/>
              </a:rPr>
              <a:t>10 500 m3/ha -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siembra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de primavera</a:t>
            </a:r>
          </a:p>
          <a:p>
            <a:endParaRPr lang="en-CA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000" b="1" dirty="0" smtClean="0">
                <a:latin typeface="Arial" pitchFamily="34" charset="0"/>
                <a:cs typeface="Arial" pitchFamily="34" charset="0"/>
              </a:rPr>
              <a:t>Var. </a:t>
            </a:r>
            <a:r>
              <a:rPr lang="en-CA" sz="2000" b="1" dirty="0" err="1" smtClean="0">
                <a:latin typeface="Arial" pitchFamily="34" charset="0"/>
                <a:cs typeface="Arial" pitchFamily="34" charset="0"/>
              </a:rPr>
              <a:t>ciclo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b="1" dirty="0" err="1" smtClean="0">
                <a:latin typeface="Arial" pitchFamily="34" charset="0"/>
                <a:cs typeface="Arial" pitchFamily="34" charset="0"/>
              </a:rPr>
              <a:t>corto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ARROZ</a:t>
            </a:r>
          </a:p>
          <a:p>
            <a:r>
              <a:rPr lang="en-CA" sz="2000" dirty="0" smtClean="0">
                <a:latin typeface="Arial" pitchFamily="34" charset="0"/>
                <a:cs typeface="Arial" pitchFamily="34" charset="0"/>
              </a:rPr>
              <a:t>9 172 m3/ha –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siembra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frio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CA" sz="2000" dirty="0" smtClean="0">
                <a:latin typeface="Arial" pitchFamily="34" charset="0"/>
                <a:cs typeface="Arial" pitchFamily="34" charset="0"/>
              </a:rPr>
              <a:t>8 326 m3/ha –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siembra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de primavera</a:t>
            </a:r>
          </a:p>
          <a:p>
            <a:endParaRPr lang="en-C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11560" y="5229200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err="1" smtClean="0">
                <a:latin typeface="Arial" pitchFamily="34" charset="0"/>
                <a:cs typeface="Arial" pitchFamily="34" charset="0"/>
              </a:rPr>
              <a:t>Eficiencia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b="1" dirty="0" err="1" smtClean="0">
                <a:latin typeface="Arial" pitchFamily="34" charset="0"/>
                <a:cs typeface="Arial" pitchFamily="34" charset="0"/>
              </a:rPr>
              <a:t>riego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sistemas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riego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 superficial </a:t>
            </a:r>
            <a:r>
              <a:rPr lang="en-CA" sz="2000" dirty="0" err="1" smtClean="0">
                <a:latin typeface="Arial" pitchFamily="34" charset="0"/>
                <a:cs typeface="Arial" pitchFamily="34" charset="0"/>
              </a:rPr>
              <a:t>arroz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CA" sz="2000" b="1" dirty="0" smtClean="0">
                <a:latin typeface="Arial" pitchFamily="34" charset="0"/>
                <a:cs typeface="Arial" pitchFamily="34" charset="0"/>
              </a:rPr>
              <a:t>60%</a:t>
            </a:r>
            <a:endParaRPr lang="en-C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5733256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Coeficiente de cultivo Kc por fases para el arroz: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Kc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= 1,05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(60 días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);  Kc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1,20 (60-80 días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);  Kc fin =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0,90-0,60 (30-40 días)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8864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TALLER DE INTERCAMBIO TECNICO 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ENTRE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LOS EQUIPOS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BASAL-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MASPA y JRC-W4DEV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611560" y="162880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PROGRAMA ARROZ.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3140968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Incremento de áreas, producciones y demanda de agua </a:t>
            </a:r>
          </a:p>
          <a:p>
            <a:r>
              <a:rPr lang="es-ES" sz="2000" b="1" dirty="0" smtClean="0"/>
              <a:t>(</a:t>
            </a:r>
            <a:r>
              <a:rPr lang="es-ES" sz="2000" b="1" dirty="0" smtClean="0">
                <a:hlinkClick r:id="rId3" action="ppaction://hlinkfile"/>
              </a:rPr>
              <a:t>ver documento 4</a:t>
            </a:r>
            <a:r>
              <a:rPr lang="es-ES" sz="2000" b="1" dirty="0" smtClean="0"/>
              <a:t>)</a:t>
            </a:r>
            <a:endParaRPr lang="es-ES" sz="2000" b="1" dirty="0"/>
          </a:p>
        </p:txBody>
      </p:sp>
      <p:pic>
        <p:nvPicPr>
          <p:cNvPr id="10" name="Picture 2" descr="Arro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44824"/>
            <a:ext cx="2376264" cy="257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764704"/>
          <a:ext cx="7344811" cy="4760592"/>
        </p:xfrm>
        <a:graphic>
          <a:graphicData uri="http://schemas.openxmlformats.org/drawingml/2006/table">
            <a:tbl>
              <a:tblPr/>
              <a:tblGrid>
                <a:gridCol w="1046159"/>
                <a:gridCol w="1046159"/>
                <a:gridCol w="347477"/>
                <a:gridCol w="347477"/>
                <a:gridCol w="347477"/>
                <a:gridCol w="333207"/>
                <a:gridCol w="347477"/>
                <a:gridCol w="347477"/>
                <a:gridCol w="347477"/>
                <a:gridCol w="347477"/>
                <a:gridCol w="347477"/>
                <a:gridCol w="347477"/>
                <a:gridCol w="347477"/>
                <a:gridCol w="534868"/>
                <a:gridCol w="534868"/>
                <a:gridCol w="374780"/>
              </a:tblGrid>
              <a:tr h="154503">
                <a:tc gridSpan="1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Calibri"/>
                          <a:cs typeface="Arial"/>
                        </a:rPr>
                        <a:t>Datos Climáticos de Real de San Diego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746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Mes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 err="1">
                          <a:latin typeface="Arial"/>
                          <a:ea typeface="Calibri"/>
                          <a:cs typeface="Arial"/>
                        </a:rPr>
                        <a:t>Feb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Mar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 err="1">
                          <a:latin typeface="Arial"/>
                          <a:ea typeface="Calibri"/>
                          <a:cs typeface="Arial"/>
                        </a:rPr>
                        <a:t>Abr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May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Jun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Jul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Ago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Sep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Oct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Nov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 err="1">
                          <a:latin typeface="Arial"/>
                          <a:ea typeface="Calibri"/>
                          <a:cs typeface="Arial"/>
                        </a:rPr>
                        <a:t>Dic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Total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Prom.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Temp. º C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Máx. Media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26,5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27,3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28,4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30,1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31,2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31,6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32,4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32,2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31,6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30,6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Calibri"/>
                          <a:cs typeface="Arial"/>
                        </a:rPr>
                        <a:t>29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27,2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358,1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29,8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Mín. Media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16,5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17,1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18,1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19,4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21,5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22,9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23,2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23,1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22,9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21,6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20,2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17,8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244,3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20,4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Promedio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20,9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21,5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22,7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24,3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26,1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26,8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27,1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27,1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26,3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25,3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23,8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22,3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294,2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24,5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Máx. Abs.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29,9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30,5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31,7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32,4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33,4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33,6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34,2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34,2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33,5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32,6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31,6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30,4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388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32,3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Mín. Abs.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Calibri"/>
                          <a:cs typeface="Arial"/>
                        </a:rPr>
                        <a:t>10,4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12,5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15,2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18,1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21,3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21,1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21,2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20,7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18,3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16,1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11,6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197,4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16,5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Calibri"/>
                          <a:cs typeface="Arial"/>
                        </a:rPr>
                        <a:t>Lluvia 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Total (mm)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51,1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73,9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71,6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144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184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119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161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189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36,7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1 346,5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112,2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Días con lluvia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124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Máx. 24 horas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22,4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31,9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34,7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55,7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52,8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46,6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36,1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49,3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58,8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39,2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53,2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19,5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500,2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41,7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Días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20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185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15,4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Viento Pred.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Dirección (16 Rumbos)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ENE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Rapidez (km/h)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6,5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102,8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Rapidez total Media (km/h)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11,5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10,3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6,9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6,9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105,4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8,78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72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Humedad Relativa %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77,7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76,5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73,6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80,7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80,2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81,6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83,8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82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82,1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80,4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954,6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79,6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Calibri"/>
                          <a:cs typeface="Arial"/>
                        </a:rPr>
                        <a:t>Nubosidad Total (Octavos)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5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43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3,6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8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Calibri"/>
                          <a:cs typeface="Arial"/>
                        </a:rPr>
                        <a:t>Horas de Sol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8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7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Calibri"/>
                          <a:cs typeface="Arial"/>
                        </a:rPr>
                        <a:t>94</a:t>
                      </a:r>
                      <a:endParaRPr lang="en-CA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Calibri"/>
                          <a:cs typeface="Arial"/>
                        </a:rPr>
                        <a:t>7,8</a:t>
                      </a:r>
                      <a:endParaRPr lang="en-CA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04" marR="267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31640" y="2606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Datos climáticos promedios del 2000-2010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2088" cy="7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67544" y="602128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Datos del 2005-2011 (</a:t>
            </a:r>
            <a:r>
              <a:rPr lang="es-ES" b="1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ver documento 5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Datos solicitados de 1960-2004; 2012, 2013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1164</Words>
  <Application>Microsoft Office PowerPoint</Application>
  <PresentationFormat>On-screen Show (4:3)</PresentationFormat>
  <Paragraphs>466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Teresa L</dc:creator>
  <cp:lastModifiedBy>Beatriz VIDAL-LEGAZ</cp:lastModifiedBy>
  <cp:revision>26</cp:revision>
  <dcterms:created xsi:type="dcterms:W3CDTF">2014-06-15T07:52:22Z</dcterms:created>
  <dcterms:modified xsi:type="dcterms:W3CDTF">2014-06-30T16:12:24Z</dcterms:modified>
</cp:coreProperties>
</file>