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5" r:id="rId2"/>
    <p:sldId id="387" r:id="rId3"/>
    <p:sldId id="386" r:id="rId4"/>
    <p:sldId id="371" r:id="rId5"/>
    <p:sldId id="391" r:id="rId6"/>
    <p:sldId id="321" r:id="rId7"/>
    <p:sldId id="377" r:id="rId8"/>
    <p:sldId id="382" r:id="rId9"/>
    <p:sldId id="394" r:id="rId10"/>
    <p:sldId id="376" r:id="rId11"/>
    <p:sldId id="397" r:id="rId12"/>
    <p:sldId id="396" r:id="rId13"/>
    <p:sldId id="384" r:id="rId14"/>
    <p:sldId id="395" r:id="rId15"/>
    <p:sldId id="392" r:id="rId16"/>
    <p:sldId id="3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268C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89410" autoAdjust="0"/>
  </p:normalViewPr>
  <p:slideViewPr>
    <p:cSldViewPr>
      <p:cViewPr>
        <p:scale>
          <a:sx n="50" d="100"/>
          <a:sy n="50" d="100"/>
        </p:scale>
        <p:origin x="-341" y="-8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9783-7D99-47FB-8AFE-76FBF9EB80FC}" type="datetimeFigureOut">
              <a:rPr lang="en-US" smtClean="0"/>
              <a:pPr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0554-6228-4530-AFC5-FCB107056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9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0554-6228-4530-AFC5-FCB1070563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10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27465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132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9pPr>
    </p:titleStyle>
    <p:bodyStyle>
      <a:lvl1pPr marL="344488" indent="-3444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15000"/>
        <a:defRPr sz="2800" b="1">
          <a:solidFill>
            <a:srgbClr val="0F3277"/>
          </a:solidFill>
          <a:latin typeface="+mn-lt"/>
          <a:ea typeface="+mn-ea"/>
          <a:cs typeface="+mn-cs"/>
        </a:defRPr>
      </a:lvl1pPr>
      <a:lvl2pPr marL="742950" indent="-284163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F3277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rgbClr val="0F3277"/>
          </a:solidFill>
          <a:latin typeface="+mn-lt"/>
        </a:defRPr>
      </a:lvl3pPr>
      <a:lvl4pPr marL="1562100" indent="-23018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0F3277"/>
          </a:solidFill>
          <a:latin typeface="+mn-lt"/>
        </a:defRPr>
      </a:lvl4pPr>
      <a:lvl5pPr marL="1981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5pPr>
      <a:lvl6pPr marL="24384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6pPr>
      <a:lvl7pPr marL="28956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7pPr>
      <a:lvl8pPr marL="33528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8pPr>
      <a:lvl9pPr marL="38100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5" Type="http://schemas.openxmlformats.org/officeDocument/2006/relationships/image" Target="../media/image9.emf"/><Relationship Id="rId15" Type="http://schemas.openxmlformats.org/officeDocument/2006/relationships/image" Target="../media/image17.png"/><Relationship Id="rId10" Type="http://schemas.openxmlformats.org/officeDocument/2006/relationships/image" Target="../media/image6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7497" y="949697"/>
            <a:ext cx="8490967" cy="5908303"/>
          </a:xfrm>
          <a:prstGeom prst="rect">
            <a:avLst/>
          </a:prstGeom>
          <a:extLst>
            <a:ext uri="{FAA26D3D-D897-4be2-8F04-BA451C77F1D7}"/>
          </a:extLst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BASAL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Agua para el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Desarrollo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ESTADO DEL PROYECTO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Reunión</a:t>
            </a: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en La Habana</a:t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16-20 </a:t>
            </a:r>
            <a:r>
              <a:rPr kumimoji="0" lang="en-US" sz="31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junio</a:t>
            </a: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2014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Water Resources Unit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Institute for Environment and Sustainability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Joint Research Centre (JRC)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0768"/>
            <a:ext cx="1120812" cy="12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2 Grupo"/>
          <p:cNvGrpSpPr>
            <a:grpSpLocks noChangeAspect="1"/>
          </p:cNvGrpSpPr>
          <p:nvPr/>
        </p:nvGrpSpPr>
        <p:grpSpPr bwMode="auto">
          <a:xfrm>
            <a:off x="246363" y="4211375"/>
            <a:ext cx="4320480" cy="1704189"/>
            <a:chOff x="1" y="1751527"/>
            <a:chExt cx="9144000" cy="3606085"/>
          </a:xfrm>
        </p:grpSpPr>
        <p:pic>
          <p:nvPicPr>
            <p:cNvPr id="6" name="Picture 2" descr="C:\Users\Elieser\Desktop\Esquemas JRC\Esquema 1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0" t="18828" r="140" b="13966"/>
            <a:stretch>
              <a:fillRect/>
            </a:stretch>
          </p:blipFill>
          <p:spPr bwMode="auto">
            <a:xfrm>
              <a:off x="1" y="1751527"/>
              <a:ext cx="9144000" cy="36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2298" r="20947" b="71350"/>
            <a:stretch>
              <a:fillRect/>
            </a:stretch>
          </p:blipFill>
          <p:spPr bwMode="auto">
            <a:xfrm>
              <a:off x="395536" y="3843600"/>
              <a:ext cx="2448701" cy="151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7778"/>
          <a:stretch/>
        </p:blipFill>
        <p:spPr bwMode="auto">
          <a:xfrm>
            <a:off x="2225402" y="3095800"/>
            <a:ext cx="7141468" cy="37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87972" y="692696"/>
            <a:ext cx="5884108" cy="53285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Capacitación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0" indent="0"/>
            <a:r>
              <a:rPr lang="es-ES_tradnl" sz="2000" u="sng" kern="0" dirty="0" smtClean="0"/>
              <a:t>MODELO PRELIMINAR PARA LOS PALACIOS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Esquematización de la red hídrica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Introducción de datos y simulación: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1600" u="sng" kern="0" dirty="0" smtClean="0"/>
              <a:t>Sitios de demanda </a:t>
            </a:r>
            <a:r>
              <a:rPr lang="es-ES_tradnl" sz="1600" u="sng" kern="0" dirty="0" err="1" smtClean="0"/>
              <a:t>hidrica</a:t>
            </a:r>
            <a:endParaRPr lang="es-ES_tradnl" sz="1600" u="sng" kern="0" dirty="0" smtClean="0"/>
          </a:p>
          <a:p>
            <a:pPr marL="855662" lvl="1" indent="-457200">
              <a:buFont typeface="Arial" panose="020B0604020202020204" pitchFamily="34" charset="0"/>
              <a:buChar char="•"/>
            </a:pPr>
            <a:endParaRPr lang="es-ES_tradnl" sz="1600" kern="0" dirty="0"/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1600" u="sng" kern="0" dirty="0" smtClean="0"/>
              <a:t>Datos agro-climáticos</a:t>
            </a:r>
          </a:p>
          <a:p>
            <a:pPr marL="398462" lvl="1" indent="0"/>
            <a:r>
              <a:rPr lang="es-ES_tradnl" sz="1600" kern="0" dirty="0" smtClean="0"/>
              <a:t>(Precipitación </a:t>
            </a:r>
            <a:r>
              <a:rPr lang="es-ES_tradnl" sz="1600" kern="0" dirty="0"/>
              <a:t>media mensual, </a:t>
            </a:r>
            <a:r>
              <a:rPr lang="es-ES_tradnl" sz="1600" kern="0" dirty="0" smtClean="0"/>
              <a:t>ET, Kc)</a:t>
            </a:r>
            <a:endParaRPr lang="es-ES_tradnl" sz="1600" kern="0" dirty="0"/>
          </a:p>
          <a:p>
            <a:pPr marL="855662" lvl="1" indent="-457200">
              <a:buFont typeface="Arial" panose="020B0604020202020204" pitchFamily="34" charset="0"/>
              <a:buChar char="•"/>
            </a:pPr>
            <a:endParaRPr lang="es-ES_tradnl" sz="1600" u="sng" kern="0" dirty="0" smtClean="0"/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1600" u="sng" kern="0" dirty="0" smtClean="0"/>
              <a:t>Infraestructura manejo agua</a:t>
            </a:r>
          </a:p>
          <a:p>
            <a:pPr marL="398462" lvl="1" indent="0"/>
            <a:r>
              <a:rPr lang="es-ES_tradnl" sz="1600" kern="0" dirty="0" smtClean="0"/>
              <a:t>(capacidad, pérdidas, manejo, …)</a:t>
            </a:r>
          </a:p>
          <a:p>
            <a:pPr marL="0" indent="0"/>
            <a:endParaRPr lang="es-ES_tradnl" sz="2000" kern="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Avances de esta semana de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3317"/>
            <a:ext cx="8856984" cy="452596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_tradnl" sz="2400" b="0" dirty="0" smtClean="0"/>
              <a:t>DESDE </a:t>
            </a:r>
            <a:r>
              <a:rPr lang="es-ES_tradnl" sz="2400" dirty="0" smtClean="0"/>
              <a:t>DIVERSAS INSTITUCIONES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ES_tradnl" sz="24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_tradnl" sz="2400" dirty="0" smtClean="0"/>
              <a:t>NIVEL AGREGADO</a:t>
            </a:r>
            <a:r>
              <a:rPr lang="es-ES_tradnl" sz="2400" b="0" dirty="0" smtClean="0"/>
              <a:t>, QUE REQUIERE ANALISIS PREVIO Y UN </a:t>
            </a:r>
            <a:r>
              <a:rPr lang="es-ES_tradnl" sz="2400" dirty="0" smtClean="0"/>
              <a:t>EQUIPO MULTIDISCIPLINAR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/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Hidrológicos</a:t>
            </a:r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Agronómicos</a:t>
            </a:r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Uso de la tierra</a:t>
            </a:r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Red de manejo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 smtClean="0"/>
          </a:p>
          <a:p>
            <a:pPr>
              <a:lnSpc>
                <a:spcPct val="150000"/>
              </a:lnSpc>
            </a:pPr>
            <a:endParaRPr lang="es-ES_tradnl" sz="2400" b="0" dirty="0"/>
          </a:p>
          <a:p>
            <a:pPr>
              <a:lnSpc>
                <a:spcPct val="150000"/>
              </a:lnSpc>
            </a:pPr>
            <a:endParaRPr lang="en-US" sz="24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Requerimientos de datos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43661"/>
              </p:ext>
            </p:extLst>
          </p:nvPr>
        </p:nvGraphicFramePr>
        <p:xfrm>
          <a:off x="395536" y="1340768"/>
          <a:ext cx="8496936" cy="72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</a:tblGrid>
              <a:tr h="21602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</a:rPr>
                        <a:t>My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 smtClean="0">
                          <a:effectLst/>
                        </a:rPr>
                        <a:t>Jl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</a:rPr>
                        <a:t>My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 smtClean="0">
                          <a:effectLst/>
                        </a:rPr>
                        <a:t>Jl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800" b="1" kern="0" dirty="0" smtClean="0">
                <a:solidFill>
                  <a:srgbClr val="FFFFFF">
                    <a:lumMod val="95000"/>
                  </a:srgbClr>
                </a:solidFill>
              </a:rPr>
              <a:t>HITOS EN EL PROYECTO</a:t>
            </a:r>
            <a:endParaRPr lang="en-US" sz="3800" b="1" kern="0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5510212"/>
          </a:xfrm>
        </p:spPr>
        <p:txBody>
          <a:bodyPr/>
          <a:lstStyle/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Reunión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lanzamiento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proyecto</a:t>
            </a:r>
            <a:r>
              <a:rPr lang="en-GB" sz="1800" b="0" dirty="0" smtClean="0">
                <a:latin typeface="Verdana" panose="020B0604030504040204" pitchFamily="34" charset="0"/>
              </a:rPr>
              <a:t> en Italia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Elaboración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documento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técnico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análisis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problemas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y </a:t>
            </a:r>
            <a:r>
              <a:rPr lang="en-GB" sz="1800" b="0" dirty="0" err="1" smtClean="0">
                <a:latin typeface="Verdana" panose="020B0604030504040204" pitchFamily="34" charset="0"/>
              </a:rPr>
              <a:t>revisión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sistemas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modelización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de </a:t>
            </a:r>
            <a:r>
              <a:rPr lang="en-GB" sz="1800" b="0" dirty="0" err="1" smtClean="0">
                <a:latin typeface="Verdana" panose="020B0604030504040204" pitchFamily="34" charset="0"/>
              </a:rPr>
              <a:t>recursos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hídricos</a:t>
            </a:r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Reunión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trabajo</a:t>
            </a:r>
            <a:r>
              <a:rPr lang="en-GB" sz="1800" b="0" dirty="0" smtClean="0">
                <a:latin typeface="Verdana" panose="020B0604030504040204" pitchFamily="34" charset="0"/>
              </a:rPr>
              <a:t> en Italia, </a:t>
            </a:r>
            <a:r>
              <a:rPr lang="en-GB" sz="1800" dirty="0" err="1" smtClean="0">
                <a:latin typeface="Verdana" panose="020B0604030504040204" pitchFamily="34" charset="0"/>
              </a:rPr>
              <a:t>selección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sistema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modelizacion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y </a:t>
            </a:r>
            <a:r>
              <a:rPr lang="en-GB" sz="1800" b="0" dirty="0" err="1" smtClean="0">
                <a:latin typeface="Verdana" panose="020B0604030504040204" pitchFamily="34" charset="0"/>
              </a:rPr>
              <a:t>activacion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proceso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modelización</a:t>
            </a:r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Desarrollo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</a:rPr>
              <a:t>preliminar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de </a:t>
            </a:r>
            <a:r>
              <a:rPr lang="en-GB" sz="1800" b="0" dirty="0" err="1" smtClean="0">
                <a:latin typeface="Verdana" panose="020B0604030504040204" pitchFamily="34" charset="0"/>
              </a:rPr>
              <a:t>manejo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agua</a:t>
            </a:r>
            <a:r>
              <a:rPr lang="en-GB" sz="1800" b="0" dirty="0" smtClean="0">
                <a:latin typeface="Verdana" panose="020B0604030504040204" pitchFamily="34" charset="0"/>
              </a:rPr>
              <a:t> para el </a:t>
            </a:r>
            <a:r>
              <a:rPr lang="en-GB" sz="1800" b="0" dirty="0" err="1" smtClean="0">
                <a:latin typeface="Verdana" panose="020B0604030504040204" pitchFamily="34" charset="0"/>
              </a:rPr>
              <a:t>municipio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smtClean="0">
                <a:latin typeface="Verdana" panose="020B0604030504040204" pitchFamily="34" charset="0"/>
              </a:rPr>
              <a:t>Los Palacios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Reunión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trabajo</a:t>
            </a:r>
            <a:r>
              <a:rPr lang="en-GB" sz="1800" b="0" dirty="0" smtClean="0">
                <a:latin typeface="Verdana" panose="020B0604030504040204" pitchFamily="34" charset="0"/>
              </a:rPr>
              <a:t> en Cuba: </a:t>
            </a:r>
            <a:r>
              <a:rPr lang="en-GB" sz="1800" dirty="0" err="1" smtClean="0">
                <a:latin typeface="Verdana" panose="020B0604030504040204" pitchFamily="34" charset="0"/>
              </a:rPr>
              <a:t>Capacitación</a:t>
            </a:r>
            <a:r>
              <a:rPr lang="en-GB" sz="1800" b="0" dirty="0" smtClean="0">
                <a:latin typeface="Verdana" panose="020B0604030504040204" pitchFamily="34" charset="0"/>
              </a:rPr>
              <a:t>, </a:t>
            </a:r>
            <a:r>
              <a:rPr lang="en-GB" sz="1800" dirty="0" err="1" smtClean="0">
                <a:latin typeface="Verdana" panose="020B0604030504040204" pitchFamily="34" charset="0"/>
              </a:rPr>
              <a:t>revisión</a:t>
            </a:r>
            <a:r>
              <a:rPr lang="en-GB" sz="180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preliminar</a:t>
            </a:r>
            <a:r>
              <a:rPr lang="en-GB" sz="1800" b="0" dirty="0" smtClean="0">
                <a:latin typeface="Verdana" panose="020B0604030504040204" pitchFamily="34" charset="0"/>
              </a:rPr>
              <a:t> y </a:t>
            </a:r>
            <a:r>
              <a:rPr lang="en-GB" sz="1800" dirty="0" err="1" smtClean="0">
                <a:latin typeface="Verdana" panose="020B0604030504040204" pitchFamily="34" charset="0"/>
              </a:rPr>
              <a:t>programación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las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actividades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sucesivas</a:t>
            </a:r>
            <a:r>
              <a:rPr lang="en-GB" sz="1800" b="0" dirty="0" smtClean="0">
                <a:latin typeface="Verdana" panose="020B0604030504040204" pitchFamily="34" charset="0"/>
              </a:rPr>
              <a:t> (</a:t>
            </a:r>
            <a:r>
              <a:rPr lang="en-GB" sz="1800" b="0" dirty="0" err="1" smtClean="0">
                <a:latin typeface="Verdana" panose="020B0604030504040204" pitchFamily="34" charset="0"/>
              </a:rPr>
              <a:t>modelo</a:t>
            </a:r>
            <a:r>
              <a:rPr lang="en-GB" sz="1800" b="0" dirty="0" smtClean="0">
                <a:latin typeface="Verdana" panose="020B0604030504040204" pitchFamily="34" charset="0"/>
              </a:rPr>
              <a:t> final para Los Palacios)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dirty="0" err="1" smtClean="0">
                <a:latin typeface="Verdana" panose="020B0604030504040204" pitchFamily="34" charset="0"/>
              </a:rPr>
              <a:t>Socialización</a:t>
            </a:r>
            <a:r>
              <a:rPr lang="en-GB" sz="180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</a:rPr>
              <a:t>revisado</a:t>
            </a:r>
            <a:endParaRPr lang="en-GB" sz="180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 smtClean="0">
              <a:latin typeface="Verdana" panose="020B060403050404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496" y="2348880"/>
            <a:ext cx="396044" cy="343674"/>
            <a:chOff x="-846602" y="1645166"/>
            <a:chExt cx="396044" cy="343674"/>
          </a:xfrm>
        </p:grpSpPr>
        <p:sp>
          <p:nvSpPr>
            <p:cNvPr id="5" name="Oval 4"/>
            <p:cNvSpPr/>
            <p:nvPr/>
          </p:nvSpPr>
          <p:spPr bwMode="auto">
            <a:xfrm>
              <a:off x="-828600" y="170080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-846602" y="1645166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96" y="2924944"/>
            <a:ext cx="396044" cy="343674"/>
            <a:chOff x="-828600" y="2060848"/>
            <a:chExt cx="396044" cy="343674"/>
          </a:xfrm>
        </p:grpSpPr>
        <p:sp>
          <p:nvSpPr>
            <p:cNvPr id="9" name="Oval 8"/>
            <p:cNvSpPr/>
            <p:nvPr/>
          </p:nvSpPr>
          <p:spPr bwMode="auto">
            <a:xfrm>
              <a:off x="-810598" y="2116490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-82860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496" y="3725558"/>
            <a:ext cx="396044" cy="343674"/>
            <a:chOff x="-828600" y="2509262"/>
            <a:chExt cx="396044" cy="343674"/>
          </a:xfrm>
        </p:grpSpPr>
        <p:sp>
          <p:nvSpPr>
            <p:cNvPr id="11" name="Oval 10"/>
            <p:cNvSpPr/>
            <p:nvPr/>
          </p:nvSpPr>
          <p:spPr bwMode="auto">
            <a:xfrm>
              <a:off x="-810598" y="256490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-828600" y="2509262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5616" y="1789182"/>
            <a:ext cx="396044" cy="343674"/>
            <a:chOff x="-846602" y="1645166"/>
            <a:chExt cx="396044" cy="343674"/>
          </a:xfrm>
        </p:grpSpPr>
        <p:sp>
          <p:nvSpPr>
            <p:cNvPr id="25" name="Oval 24"/>
            <p:cNvSpPr/>
            <p:nvPr/>
          </p:nvSpPr>
          <p:spPr bwMode="auto">
            <a:xfrm>
              <a:off x="-828600" y="170080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-846602" y="1645166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79812" y="1789182"/>
            <a:ext cx="396044" cy="343674"/>
            <a:chOff x="-828600" y="2060848"/>
            <a:chExt cx="396044" cy="343674"/>
          </a:xfrm>
        </p:grpSpPr>
        <p:sp>
          <p:nvSpPr>
            <p:cNvPr id="28" name="Oval 27"/>
            <p:cNvSpPr/>
            <p:nvPr/>
          </p:nvSpPr>
          <p:spPr bwMode="auto">
            <a:xfrm>
              <a:off x="-810598" y="2116490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-82860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80012" y="1789182"/>
            <a:ext cx="396044" cy="343674"/>
            <a:chOff x="-828600" y="2509262"/>
            <a:chExt cx="396044" cy="343674"/>
          </a:xfrm>
        </p:grpSpPr>
        <p:sp>
          <p:nvSpPr>
            <p:cNvPr id="31" name="Oval 30"/>
            <p:cNvSpPr/>
            <p:nvPr/>
          </p:nvSpPr>
          <p:spPr bwMode="auto">
            <a:xfrm>
              <a:off x="-810598" y="256490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-828600" y="2509262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00" y="4581128"/>
            <a:ext cx="396044" cy="343674"/>
            <a:chOff x="-1404664" y="0"/>
            <a:chExt cx="396044" cy="343674"/>
          </a:xfrm>
        </p:grpSpPr>
        <p:sp>
          <p:nvSpPr>
            <p:cNvPr id="34" name="Oval 33"/>
            <p:cNvSpPr/>
            <p:nvPr/>
          </p:nvSpPr>
          <p:spPr bwMode="auto">
            <a:xfrm>
              <a:off x="-1386662" y="55642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-1404664" y="0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>
                  <a:solidFill>
                    <a:schemeClr val="bg1"/>
                  </a:solidFill>
                  <a:latin typeface="Verdana" panose="020B0604030504040204" pitchFamily="34" charset="0"/>
                </a:rPr>
                <a:t>4</a:t>
              </a:r>
              <a:endParaRPr lang="en-GB" sz="1800" kern="0" dirty="0" smtClean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500" y="5381056"/>
            <a:ext cx="396044" cy="343674"/>
            <a:chOff x="-1548680" y="2060848"/>
            <a:chExt cx="396044" cy="343674"/>
          </a:xfrm>
        </p:grpSpPr>
        <p:sp>
          <p:nvSpPr>
            <p:cNvPr id="40" name="Oval 39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80212" y="1789182"/>
            <a:ext cx="396044" cy="343674"/>
            <a:chOff x="-1548680" y="2060848"/>
            <a:chExt cx="396044" cy="343674"/>
          </a:xfrm>
        </p:grpSpPr>
        <p:sp>
          <p:nvSpPr>
            <p:cNvPr id="53" name="Oval 52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>
            <a:off x="5076056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5508104" y="1789182"/>
            <a:ext cx="396044" cy="343674"/>
            <a:chOff x="-1548680" y="1484784"/>
            <a:chExt cx="396044" cy="343674"/>
          </a:xfrm>
        </p:grpSpPr>
        <p:sp>
          <p:nvSpPr>
            <p:cNvPr id="50" name="Oval 49"/>
            <p:cNvSpPr/>
            <p:nvPr/>
          </p:nvSpPr>
          <p:spPr bwMode="auto">
            <a:xfrm>
              <a:off x="-1530678" y="1540426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-1548680" y="1484784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08404" y="1803638"/>
            <a:ext cx="396044" cy="343674"/>
            <a:chOff x="-1548680" y="2060848"/>
            <a:chExt cx="396044" cy="343674"/>
          </a:xfrm>
        </p:grpSpPr>
        <p:sp>
          <p:nvSpPr>
            <p:cNvPr id="37" name="Oval 36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>
                  <a:solidFill>
                    <a:schemeClr val="bg1"/>
                  </a:solidFill>
                  <a:latin typeface="Verdana" panose="020B0604030504040204" pitchFamily="34" charset="0"/>
                </a:rPr>
                <a:t>6</a:t>
              </a:r>
              <a:endParaRPr lang="en-GB" sz="1800" kern="0" dirty="0" smtClean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711" y="6309320"/>
            <a:ext cx="396044" cy="343674"/>
            <a:chOff x="-1548680" y="2060848"/>
            <a:chExt cx="396044" cy="343674"/>
          </a:xfrm>
        </p:grpSpPr>
        <p:sp>
          <p:nvSpPr>
            <p:cNvPr id="43" name="Oval 42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>
                  <a:solidFill>
                    <a:schemeClr val="bg1"/>
                  </a:solidFill>
                  <a:latin typeface="Verdana" panose="020B0604030504040204" pitchFamily="34" charset="0"/>
                </a:rPr>
                <a:t>6</a:t>
              </a:r>
              <a:endParaRPr lang="en-GB" sz="1800" kern="0" dirty="0" smtClean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11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9799" y="10235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Recomendacion finales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799" y="1052736"/>
            <a:ext cx="9134201" cy="74168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Necesidad de </a:t>
            </a:r>
            <a:r>
              <a:rPr lang="es-ES_tradnl" sz="2400" dirty="0" smtClean="0"/>
              <a:t>equipo multidisciplinar </a:t>
            </a:r>
            <a:r>
              <a:rPr lang="es-ES_tradnl" sz="2400" b="0" dirty="0" smtClean="0"/>
              <a:t>e implicación de diversas </a:t>
            </a:r>
            <a:r>
              <a:rPr lang="es-ES_tradnl" sz="2400" dirty="0" smtClean="0"/>
              <a:t>instituciones</a:t>
            </a:r>
            <a:endParaRPr lang="es-ES_tradnl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dirty="0" smtClean="0"/>
              <a:t>Datos climáticos</a:t>
            </a:r>
            <a:r>
              <a:rPr lang="es-ES_tradnl" sz="2400" b="0" dirty="0" smtClean="0"/>
              <a:t>: históricos y escenarios, interacción </a:t>
            </a:r>
            <a:r>
              <a:rPr lang="es-ES_tradnl" sz="2400" dirty="0" smtClean="0"/>
              <a:t>INSMET</a:t>
            </a:r>
            <a:endParaRPr lang="es-ES_tradnl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Necesidad de </a:t>
            </a:r>
            <a:r>
              <a:rPr lang="es-ES_tradnl" sz="2400" dirty="0" smtClean="0"/>
              <a:t>reforzar la red </a:t>
            </a:r>
            <a:r>
              <a:rPr lang="es-ES_tradnl" sz="2400" b="0" dirty="0" smtClean="0"/>
              <a:t>de </a:t>
            </a:r>
            <a:r>
              <a:rPr lang="es-ES_tradnl" sz="2400" dirty="0" smtClean="0"/>
              <a:t>estaciones de aforo</a:t>
            </a:r>
            <a:r>
              <a:rPr lang="es-ES_tradnl" sz="2400" b="0" dirty="0" smtClean="0"/>
              <a:t>: caudales ríos y canales de riego, salidas de los embalses. </a:t>
            </a:r>
            <a:r>
              <a:rPr lang="es-ES_tradnl" sz="1400" b="0" dirty="0" smtClean="0"/>
              <a:t>Contacto con la brigada de calidad y uso del agua, con mediciones hasta el momento en las zonas de cultivo, podrían ampliar los puntos de muestreo</a:t>
            </a:r>
            <a:endParaRPr lang="es-ES_tradnl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Inclusión de los </a:t>
            </a:r>
            <a:r>
              <a:rPr lang="es-ES_tradnl" sz="2400" dirty="0" smtClean="0"/>
              <a:t>planes de desarrollo arrocero </a:t>
            </a:r>
            <a:r>
              <a:rPr lang="es-ES_tradnl" sz="2400" b="0" dirty="0" smtClean="0"/>
              <a:t>en los escenarios exploratorios, y también régimen de rotación de cultivos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Interacción con </a:t>
            </a:r>
            <a:r>
              <a:rPr lang="es-ES_tradnl" sz="2400" dirty="0" smtClean="0"/>
              <a:t>proyectos complementarios</a:t>
            </a:r>
            <a:r>
              <a:rPr lang="es-ES_tradnl" sz="2400" b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D</a:t>
            </a:r>
            <a:r>
              <a:rPr lang="es-ES_tradnl" dirty="0" smtClean="0"/>
              <a:t>egradación de suelos para rendimiento agrícola</a:t>
            </a:r>
            <a:endParaRPr lang="es-ES_tradnl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_tradnl" sz="2400" b="0" dirty="0" smtClean="0"/>
              <a:t>En perspectiva… integración del </a:t>
            </a:r>
            <a:r>
              <a:rPr lang="es-ES_tradnl" sz="2400" dirty="0" smtClean="0"/>
              <a:t>análisis hidrogeológico</a:t>
            </a:r>
          </a:p>
          <a:p>
            <a:pPr marL="0" indent="0"/>
            <a:r>
              <a:rPr lang="es-ES_tradnl" sz="2000" b="0" dirty="0" smtClean="0"/>
              <a:t>(otro proyecto en zonas similares, con el grupo de aprovechamiento de INRH)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Intrusión salina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Red superficial más compleja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Más competencia por el recurso agricultura-urbano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/>
          <a:lstStyle/>
          <a:p>
            <a:r>
              <a:rPr lang="es-ES_tradnl" dirty="0" smtClean="0"/>
              <a:t>MUCHAS GRACIAS POR SU ATENCIÓN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0768"/>
            <a:ext cx="9134201" cy="5544616"/>
          </a:xfrm>
        </p:spPr>
        <p:txBody>
          <a:bodyPr/>
          <a:lstStyle/>
          <a:p>
            <a:pPr marL="0" indent="0"/>
            <a:r>
              <a:rPr lang="es-ES_tradnl" sz="2400" dirty="0" smtClean="0">
                <a:solidFill>
                  <a:schemeClr val="tx1"/>
                </a:solidFill>
              </a:rPr>
              <a:t>0. </a:t>
            </a:r>
            <a:r>
              <a:rPr lang="es-ES_tradnl" sz="2400" dirty="0" smtClean="0"/>
              <a:t>Actualización materiales de soporte de la capacitación</a:t>
            </a:r>
          </a:p>
          <a:p>
            <a:pPr marL="457200" indent="-457200">
              <a:buFont typeface="+mj-lt"/>
              <a:buAutoNum type="arabicPeriod"/>
            </a:pPr>
            <a:endParaRPr lang="es-ES_trad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Homogeneización del material de trabajo de partida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Modelo, versión del modelo y datos de entrada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Acuerdo sobre el directorio de almacenamiento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Estructura de organización de los datos:</a:t>
            </a:r>
          </a:p>
          <a:p>
            <a:pPr marL="458787" lvl="1" indent="0"/>
            <a:r>
              <a:rPr lang="es-ES_tradnl" dirty="0" smtClean="0"/>
              <a:t>	</a:t>
            </a:r>
            <a:r>
              <a:rPr lang="es-ES_tradnl" sz="1600" dirty="0" smtClean="0"/>
              <a:t>1)Archivos alimentación del modelo (incluyendo un ID para cada dato) </a:t>
            </a:r>
          </a:p>
          <a:p>
            <a:pPr marL="458787" lvl="1" indent="0"/>
            <a:r>
              <a:rPr lang="es-ES_tradnl" sz="1600" dirty="0"/>
              <a:t>	</a:t>
            </a:r>
            <a:r>
              <a:rPr lang="es-ES_tradnl" sz="1600" dirty="0" smtClean="0"/>
              <a:t>2)Archivo para caracterizar los datos</a:t>
            </a:r>
          </a:p>
          <a:p>
            <a:pPr marL="458787" lvl="1" indent="0"/>
            <a:endParaRPr lang="es-ES_tradnl" sz="1600" dirty="0" smtClean="0"/>
          </a:p>
          <a:p>
            <a:pPr marL="458787" lvl="1" indent="0"/>
            <a:endParaRPr lang="es-ES_tradnl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/>
              <a:t>Chequeo y reporte de la versión inicial (v4) del modelo BASAL-LP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Reporte por escrito de los elementos de la red hídrica (usando plantilla del documento de capacitación de esta semana)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 smtClean="0"/>
              <a:t>Notas dentro del reporte y dentro del modelo en cada uno de los datos </a:t>
            </a:r>
            <a:r>
              <a:rPr lang="es-ES_tradnl" dirty="0" smtClean="0"/>
              <a:t>introducidos</a:t>
            </a:r>
            <a:endParaRPr lang="es-ES_tradnl" dirty="0"/>
          </a:p>
          <a:p>
            <a:pPr lvl="1">
              <a:buFont typeface="Arial" panose="020B0604020202020204" pitchFamily="34" charset="0"/>
              <a:buChar char="•"/>
            </a:pPr>
            <a:endParaRPr lang="es-ES_tradnl" sz="16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-9799" y="10235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PROGRAMACIÓN TAREAS- I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6752"/>
            <a:ext cx="9134201" cy="554461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s-ES_tradnl" sz="2400" dirty="0" smtClean="0"/>
              <a:t>Definición </a:t>
            </a:r>
            <a:r>
              <a:rPr lang="es-ES_tradnl" sz="2400" dirty="0"/>
              <a:t>de la contribución de los miembros del equipo y estrategia de puesta en común de avances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Tres grupos temáticos: hidrología, usos tierra y producción agricultura </a:t>
            </a:r>
            <a:r>
              <a:rPr lang="es-ES_tradnl" dirty="0" smtClean="0"/>
              <a:t>…</a:t>
            </a:r>
          </a:p>
          <a:p>
            <a:pPr marL="458787" lvl="1" indent="0"/>
            <a:r>
              <a:rPr lang="es-ES_tradnl" dirty="0" smtClean="0"/>
              <a:t>	(Más miembros? Incorporación de INRH?)</a:t>
            </a:r>
            <a:endParaRPr lang="es-ES_trad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Determinación de los resultados esperables de cada grupo, de cara a las necesidades del proceso de modelización (series temporales en formato datos acordado</a:t>
            </a:r>
            <a:r>
              <a:rPr lang="es-ES_tradnl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indent="-457200">
              <a:buFont typeface="+mj-lt"/>
              <a:buAutoNum type="arabicPeriod" startAt="4"/>
            </a:pPr>
            <a:r>
              <a:rPr lang="es-ES_tradnl" sz="2400" dirty="0" smtClean="0"/>
              <a:t>Atribución de tareas a los grupos</a:t>
            </a:r>
            <a:endParaRPr lang="es-ES_tradnl" sz="24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Desarrollo del esquema del modelo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Delimitación de cuencas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Delimitación de sitios de demanda urbana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Delimitación de sitios de demanda urbana: nivel de agregación,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Alimentación del modelo: tabla de tipo de datos, instituciones y responsables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Reunión con INSMET para datos climáticos y de escenarios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1600" dirty="0"/>
              <a:t>Reunión técnica con proyecto OP15</a:t>
            </a:r>
            <a:endParaRPr lang="es-ES_tradnl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-9799" y="10235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PROGRAMACIÓN TAREAS- II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err="1"/>
              <a:t>Ispra</a:t>
            </a:r>
            <a:r>
              <a:rPr lang="es-ES_tradnl" dirty="0"/>
              <a:t> (Italia)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Investigación aplicada </a:t>
            </a:r>
            <a:r>
              <a:rPr lang="es-ES_tradnl" b="0" dirty="0" smtClean="0"/>
              <a:t>para el soporte de </a:t>
            </a:r>
          </a:p>
          <a:p>
            <a:r>
              <a:rPr lang="es-ES_tradnl" b="0" dirty="0" smtClean="0"/>
              <a:t>políticas de la </a:t>
            </a:r>
            <a:r>
              <a:rPr lang="es-ES_tradnl" dirty="0" smtClean="0"/>
              <a:t>Unión Europea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_tradnl" sz="2800" b="0" dirty="0" smtClean="0"/>
          </a:p>
          <a:p>
            <a:pPr marL="915987" lvl="1" indent="-457200">
              <a:buFont typeface="Wingdings" panose="05000000000000000000" pitchFamily="2" charset="2"/>
              <a:buChar char="§"/>
            </a:pPr>
            <a:r>
              <a:rPr lang="es-ES_tradnl" sz="2800" b="0" dirty="0" smtClean="0"/>
              <a:t>Equipo MARS</a:t>
            </a:r>
          </a:p>
          <a:p>
            <a:pPr marL="915987" lvl="1" indent="-457200">
              <a:buFont typeface="Wingdings" panose="05000000000000000000" pitchFamily="2" charset="2"/>
              <a:buChar char="§"/>
            </a:pPr>
            <a:r>
              <a:rPr lang="es-ES_tradnl" sz="2800" dirty="0" smtClean="0"/>
              <a:t>Equipo Water4Dev</a:t>
            </a:r>
            <a:endParaRPr lang="es-ES_tradnl" sz="2800" b="0" dirty="0" smtClean="0"/>
          </a:p>
          <a:p>
            <a:endParaRPr lang="en-US" b="0" dirty="0"/>
          </a:p>
        </p:txBody>
      </p:sp>
      <p:pic>
        <p:nvPicPr>
          <p:cNvPr id="4" name="Picture 2" descr="https://lh6.googleusercontent.com/-rJnJQhelW-U/T5GmMj43elI/AAAAAAAZ8N4/ncS_WugO5O0/s645/Joint+Research+Centre+J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41" y="4049688"/>
            <a:ext cx="46545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kern="0" dirty="0" err="1" smtClean="0">
                <a:solidFill>
                  <a:srgbClr val="FFFFFF">
                    <a:lumMod val="95000"/>
                  </a:srgbClr>
                </a:solidFill>
              </a:rPr>
              <a:t>Joint</a:t>
            </a:r>
            <a:r>
              <a:rPr lang="es-ES" sz="3000" b="1" kern="0" dirty="0" smtClean="0">
                <a:solidFill>
                  <a:srgbClr val="FFFFFF">
                    <a:lumMod val="95000"/>
                  </a:srgbClr>
                </a:solidFill>
              </a:rPr>
              <a:t> </a:t>
            </a:r>
            <a:r>
              <a:rPr lang="es-ES" sz="3000" b="1" kern="0" dirty="0" err="1" smtClean="0">
                <a:solidFill>
                  <a:srgbClr val="FFFFFF">
                    <a:lumMod val="95000"/>
                  </a:srgbClr>
                </a:solidFill>
              </a:rPr>
              <a:t>Research</a:t>
            </a:r>
            <a:r>
              <a:rPr lang="es-ES" sz="3000" b="1" kern="0" dirty="0" smtClean="0">
                <a:solidFill>
                  <a:srgbClr val="FFFFFF">
                    <a:lumMod val="95000"/>
                  </a:srgbClr>
                </a:solidFill>
              </a:rPr>
              <a:t> Centre (JRC)-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kern="0" dirty="0" smtClean="0">
                <a:solidFill>
                  <a:srgbClr val="FFFFFF">
                    <a:lumMod val="95000"/>
                  </a:srgbClr>
                </a:solidFill>
              </a:rPr>
              <a:t>-Comisión Europea</a:t>
            </a:r>
            <a:endParaRPr lang="en-US" sz="3000" b="1" kern="0" dirty="0" smtClean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529138"/>
            <a:ext cx="7921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6" descr="Cover 1V 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831975" y="5222875"/>
            <a:ext cx="10620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151" descr="SDXTMPPPT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7" y="597411"/>
            <a:ext cx="5165023" cy="47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152" descr="SDXTMPPPT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7" y="1510814"/>
            <a:ext cx="4903359" cy="487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153" descr="SDXTMPPPT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510814"/>
            <a:ext cx="5449441" cy="46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154" descr="SDXTMPPPT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16" y="346333"/>
            <a:ext cx="5178676" cy="502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55"/>
          <p:cNvGraphicFramePr>
            <a:graphicFrameLocks noChangeAspect="1"/>
          </p:cNvGraphicFramePr>
          <p:nvPr/>
        </p:nvGraphicFramePr>
        <p:xfrm>
          <a:off x="2590868" y="1222940"/>
          <a:ext cx="1679201" cy="8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SmartDraw" r:id="rId9" imgW="1171800" imgH="651960" progId="SmartDraw.2">
                  <p:embed/>
                </p:oleObj>
              </mc:Choice>
              <mc:Fallback>
                <p:oleObj name="SmartDraw" r:id="rId9" imgW="1171800" imgH="65196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68" y="1222940"/>
                        <a:ext cx="1679201" cy="8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24"/>
          <p:cNvSpPr>
            <a:spLocks noChangeArrowheads="1"/>
          </p:cNvSpPr>
          <p:nvPr/>
        </p:nvSpPr>
        <p:spPr bwMode="auto">
          <a:xfrm>
            <a:off x="7554913" y="482600"/>
            <a:ext cx="1587500" cy="21764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0" name="Rectangle 125"/>
          <p:cNvSpPr>
            <a:spLocks noChangeArrowheads="1"/>
          </p:cNvSpPr>
          <p:nvPr/>
        </p:nvSpPr>
        <p:spPr bwMode="auto">
          <a:xfrm>
            <a:off x="7496175" y="422275"/>
            <a:ext cx="1589088" cy="2174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1" name="Rectangle 126"/>
          <p:cNvSpPr>
            <a:spLocks noChangeArrowheads="1"/>
          </p:cNvSpPr>
          <p:nvPr/>
        </p:nvSpPr>
        <p:spPr bwMode="auto">
          <a:xfrm>
            <a:off x="7440613" y="360363"/>
            <a:ext cx="1587500" cy="21764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400"/>
          </a:p>
          <a:p>
            <a:pPr eaLnBrk="1" hangingPunct="1"/>
            <a:r>
              <a:rPr lang="en-GB" altLang="en-US" sz="1600">
                <a:solidFill>
                  <a:srgbClr val="B88C00"/>
                </a:solidFill>
              </a:rPr>
              <a:t>Analysis and reports</a:t>
            </a:r>
            <a:r>
              <a:rPr lang="en-GB" altLang="en-US" sz="1800">
                <a:solidFill>
                  <a:srgbClr val="B88C00"/>
                </a:solidFill>
              </a:rPr>
              <a:t> </a:t>
            </a:r>
          </a:p>
        </p:txBody>
      </p:sp>
      <p:pic>
        <p:nvPicPr>
          <p:cNvPr id="23" name="Picture 129" descr="40c348663d5c3a29bd1f50fae8ed60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1908175"/>
            <a:ext cx="731837" cy="598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11717" r="14682"/>
          <a:stretch>
            <a:fillRect/>
          </a:stretch>
        </p:blipFill>
        <p:spPr bwMode="auto">
          <a:xfrm>
            <a:off x="7348538" y="3868738"/>
            <a:ext cx="151923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11749" r="10814"/>
          <a:stretch>
            <a:fillRect/>
          </a:stretch>
        </p:blipFill>
        <p:spPr bwMode="auto">
          <a:xfrm>
            <a:off x="6721475" y="4652963"/>
            <a:ext cx="1720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3" descr="logo_RALCE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570831"/>
            <a:ext cx="17589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9" descr="logo_NEPADCo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29" y="254000"/>
            <a:ext cx="11652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176338"/>
            <a:ext cx="13985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 descr="3500-A31-AV-BR-LogoEuroclima_852x567-Ed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55" y="676275"/>
            <a:ext cx="10112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1633538"/>
            <a:ext cx="1128712" cy="138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2638" y="69334"/>
            <a:ext cx="27638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JRC</a:t>
            </a:r>
          </a:p>
          <a:p>
            <a:r>
              <a:rPr lang="es-ES_tradnl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4 DEV</a:t>
            </a:r>
            <a:endParaRPr lang="es-ES_tradnl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7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800" b="1" kern="0" dirty="0" smtClean="0">
                <a:solidFill>
                  <a:srgbClr val="FFFFFF">
                    <a:lumMod val="95000"/>
                  </a:srgbClr>
                </a:solidFill>
              </a:rPr>
              <a:t>OBJETIVOS </a:t>
            </a:r>
            <a:endParaRPr lang="en-US" sz="3800" b="1" kern="0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800" b="1" kern="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4324" y="1052736"/>
            <a:ext cx="8578155" cy="5510212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Verdana" panose="020B0604030504040204" pitchFamily="34" charset="0"/>
              </a:rPr>
              <a:t>Mejorar</a:t>
            </a:r>
            <a:r>
              <a:rPr lang="en-US" sz="2000" b="0" dirty="0" smtClean="0">
                <a:latin typeface="Verdana" panose="020B0604030504040204" pitchFamily="34" charset="0"/>
              </a:rPr>
              <a:t> el </a:t>
            </a:r>
            <a:r>
              <a:rPr lang="en-US" sz="2000" b="0" dirty="0" err="1" smtClean="0">
                <a:latin typeface="Verdana" panose="020B0604030504040204" pitchFamily="34" charset="0"/>
              </a:rPr>
              <a:t>conocimiento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  <a:r>
              <a:rPr lang="en-US" sz="2000" b="0" dirty="0" err="1" smtClean="0">
                <a:latin typeface="Verdana" panose="020B0604030504040204" pitchFamily="34" charset="0"/>
              </a:rPr>
              <a:t>sobre</a:t>
            </a:r>
            <a:r>
              <a:rPr lang="en-US" sz="2000" b="0" dirty="0" smtClean="0">
                <a:latin typeface="Verdana" panose="020B0604030504040204" pitchFamily="34" charset="0"/>
              </a:rPr>
              <a:t> la </a:t>
            </a:r>
            <a:r>
              <a:rPr lang="en-US" sz="2000" dirty="0" err="1" smtClean="0">
                <a:latin typeface="Verdana" panose="020B0604030504040204" pitchFamily="34" charset="0"/>
              </a:rPr>
              <a:t>variabilidad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</a:rPr>
              <a:t>climatica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b="0" dirty="0" smtClean="0">
                <a:latin typeface="Verdana" panose="020B0604030504040204" pitchFamily="34" charset="0"/>
              </a:rPr>
              <a:t>y </a:t>
            </a:r>
            <a:r>
              <a:rPr lang="en-US" sz="2000" dirty="0" err="1" smtClean="0">
                <a:latin typeface="Verdana" panose="020B0604030504040204" pitchFamily="34" charset="0"/>
              </a:rPr>
              <a:t>cambio</a:t>
            </a:r>
            <a:r>
              <a:rPr lang="en-US" sz="2000" dirty="0" smtClean="0">
                <a:latin typeface="Verdana" panose="020B0604030504040204" pitchFamily="34" charset="0"/>
              </a:rPr>
              <a:t> de </a:t>
            </a:r>
            <a:r>
              <a:rPr lang="en-US" sz="2000" dirty="0" err="1" smtClean="0">
                <a:latin typeface="Verdana" panose="020B0604030504040204" pitchFamily="34" charset="0"/>
              </a:rPr>
              <a:t>uso</a:t>
            </a:r>
            <a:r>
              <a:rPr lang="en-US" sz="2000" dirty="0" smtClean="0">
                <a:latin typeface="Verdana" panose="020B0604030504040204" pitchFamily="34" charset="0"/>
              </a:rPr>
              <a:t> de la </a:t>
            </a:r>
            <a:r>
              <a:rPr lang="en-US" sz="2000" dirty="0" err="1" smtClean="0">
                <a:latin typeface="Verdana" panose="020B0604030504040204" pitchFamily="34" charset="0"/>
              </a:rPr>
              <a:t>tierra</a:t>
            </a:r>
            <a:r>
              <a:rPr lang="en-US" sz="2000" b="0" dirty="0" smtClean="0">
                <a:latin typeface="Verdana" panose="020B0604030504040204" pitchFamily="34" charset="0"/>
              </a:rPr>
              <a:t>, y </a:t>
            </a:r>
            <a:r>
              <a:rPr lang="en-US" sz="2000" b="0" dirty="0" err="1" smtClean="0">
                <a:latin typeface="Verdana" panose="020B0604030504040204" pitchFamily="34" charset="0"/>
              </a:rPr>
              <a:t>su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  <a:r>
              <a:rPr lang="en-US" sz="2000" b="0" dirty="0" err="1" smtClean="0">
                <a:latin typeface="Verdana" panose="020B0604030504040204" pitchFamily="34" charset="0"/>
              </a:rPr>
              <a:t>impacto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  <a:r>
              <a:rPr lang="en-US" sz="2000" b="0" dirty="0" err="1" smtClean="0">
                <a:latin typeface="Verdana" panose="020B0604030504040204" pitchFamily="34" charset="0"/>
              </a:rPr>
              <a:t>sobre</a:t>
            </a:r>
            <a:r>
              <a:rPr lang="en-US" sz="2000" b="0" dirty="0" smtClean="0">
                <a:latin typeface="Verdana" panose="020B0604030504040204" pitchFamily="34" charset="0"/>
              </a:rPr>
              <a:t> la </a:t>
            </a:r>
            <a:r>
              <a:rPr lang="en-US" sz="2000" b="0" dirty="0" err="1" smtClean="0">
                <a:latin typeface="Verdana" panose="020B0604030504040204" pitchFamily="34" charset="0"/>
              </a:rPr>
              <a:t>capacidad</a:t>
            </a:r>
            <a:r>
              <a:rPr lang="en-US" sz="2000" b="0" dirty="0" smtClean="0">
                <a:latin typeface="Verdana" panose="020B0604030504040204" pitchFamily="34" charset="0"/>
              </a:rPr>
              <a:t> de </a:t>
            </a:r>
            <a:r>
              <a:rPr lang="en-US" sz="2000" dirty="0" err="1" smtClean="0">
                <a:latin typeface="Verdana" panose="020B0604030504040204" pitchFamily="34" charset="0"/>
              </a:rPr>
              <a:t>producción</a:t>
            </a:r>
            <a:r>
              <a:rPr lang="en-US" sz="2000" dirty="0" smtClean="0">
                <a:latin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</a:rPr>
              <a:t>agrícola</a:t>
            </a:r>
            <a:r>
              <a:rPr lang="en-US" sz="2000" b="0" dirty="0" smtClean="0">
                <a:latin typeface="Verdan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Verdana" panose="020B0604030504040204" pitchFamily="34" charset="0"/>
              </a:rPr>
              <a:t>Suministrar</a:t>
            </a:r>
            <a:r>
              <a:rPr lang="en-GB" sz="2000" b="0" dirty="0">
                <a:latin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</a:rPr>
              <a:t>herramientas</a:t>
            </a:r>
            <a:r>
              <a:rPr lang="en-GB" sz="2000" b="0" dirty="0">
                <a:latin typeface="Verdana" panose="020B0604030504040204" pitchFamily="34" charset="0"/>
              </a:rPr>
              <a:t> para la </a:t>
            </a:r>
            <a:r>
              <a:rPr lang="en-GB" sz="2000" b="0" dirty="0" err="1">
                <a:latin typeface="Verdana" panose="020B0604030504040204" pitchFamily="34" charset="0"/>
              </a:rPr>
              <a:t>facilitar</a:t>
            </a:r>
            <a:r>
              <a:rPr lang="en-GB" sz="2000" b="0" dirty="0">
                <a:latin typeface="Verdana" panose="020B0604030504040204" pitchFamily="34" charset="0"/>
              </a:rPr>
              <a:t> la </a:t>
            </a:r>
            <a:r>
              <a:rPr lang="en-GB" sz="2000" dirty="0" err="1">
                <a:latin typeface="Verdana" panose="020B0604030504040204" pitchFamily="34" charset="0"/>
              </a:rPr>
              <a:t>toma</a:t>
            </a:r>
            <a:r>
              <a:rPr lang="en-GB" sz="2000" dirty="0">
                <a:latin typeface="Verdana" panose="020B0604030504040204" pitchFamily="34" charset="0"/>
              </a:rPr>
              <a:t> de </a:t>
            </a:r>
            <a:r>
              <a:rPr lang="en-GB" sz="2000" dirty="0" err="1" smtClean="0">
                <a:latin typeface="Verdana" panose="020B0604030504040204" pitchFamily="34" charset="0"/>
              </a:rPr>
              <a:t>decisiones</a:t>
            </a:r>
            <a:endParaRPr lang="en-GB" sz="200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Enfoque</a:t>
            </a:r>
            <a:r>
              <a:rPr lang="en-US" sz="2000" b="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Water4Dev: </a:t>
            </a:r>
            <a:r>
              <a:rPr lang="en-US" sz="2000" b="0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Análisis</a:t>
            </a:r>
            <a:r>
              <a:rPr lang="en-US" sz="2000" b="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del </a:t>
            </a:r>
            <a:r>
              <a:rPr lang="en-US" sz="2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balance </a:t>
            </a:r>
            <a:r>
              <a:rPr lang="en-US" sz="2000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hídrico</a:t>
            </a:r>
            <a:r>
              <a:rPr lang="en-US" sz="2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y </a:t>
            </a:r>
            <a:r>
              <a:rPr lang="en-US" sz="2000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manejo</a:t>
            </a:r>
            <a:r>
              <a:rPr lang="en-US" sz="2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del </a:t>
            </a:r>
            <a:r>
              <a:rPr lang="en-US" sz="2000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agua</a:t>
            </a:r>
            <a:r>
              <a:rPr lang="en-US" sz="2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escala</a:t>
            </a:r>
            <a:r>
              <a:rPr lang="en-US" sz="20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local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Disponibilidad</a:t>
            </a:r>
            <a:r>
              <a:rPr lang="it-IT" sz="18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de agua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Demanda</a:t>
            </a:r>
            <a:r>
              <a:rPr lang="it-IT" sz="1800" b="0" dirty="0" smtClean="0">
                <a:solidFill>
                  <a:srgbClr val="0000FF"/>
                </a:solidFill>
                <a:latin typeface="Verdana" panose="020B0604030504040204" pitchFamily="34" charset="0"/>
              </a:rPr>
              <a:t> de agua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Infraestructura de manejo </a:t>
            </a:r>
            <a:r>
              <a:rPr lang="it-IT" sz="18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(embalses, canales, asignación de agua, etc)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Tres </a:t>
            </a:r>
            <a:r>
              <a:rPr lang="it-IT" sz="18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municipios de intervención</a:t>
            </a:r>
            <a:r>
              <a:rPr lang="it-IT" sz="18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: </a:t>
            </a:r>
          </a:p>
          <a:p>
            <a:pPr marL="458787" lvl="1" indent="0"/>
            <a:r>
              <a:rPr lang="it-IT" sz="18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Los Palacios</a:t>
            </a:r>
            <a:r>
              <a:rPr lang="it-IT" sz="1800" dirty="0" smtClean="0">
                <a:solidFill>
                  <a:srgbClr val="0000FF"/>
                </a:solidFill>
                <a:latin typeface="Verdana" panose="020B0604030504040204" pitchFamily="34" charset="0"/>
              </a:rPr>
              <a:t>, Güira de Melena, Jimaguayú</a:t>
            </a:r>
            <a:endParaRPr lang="en-US" sz="1800" b="0" dirty="0" smtClean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  <a:p>
            <a:endParaRPr lang="en-GB" sz="2000" b="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b="1" i="1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b="1" i="1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40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6972"/>
              </p:ext>
            </p:extLst>
          </p:nvPr>
        </p:nvGraphicFramePr>
        <p:xfrm>
          <a:off x="395536" y="1340768"/>
          <a:ext cx="8496936" cy="72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  <a:gridCol w="354039"/>
              </a:tblGrid>
              <a:tr h="21602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</a:rPr>
                        <a:t>My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 smtClean="0">
                          <a:effectLst/>
                        </a:rPr>
                        <a:t>Jl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</a:rPr>
                        <a:t>My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 smtClean="0">
                          <a:effectLst/>
                        </a:rPr>
                        <a:t>Jl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800" b="1" kern="0" dirty="0" smtClean="0">
                <a:solidFill>
                  <a:srgbClr val="FFFFFF">
                    <a:lumMod val="95000"/>
                  </a:srgbClr>
                </a:solidFill>
              </a:rPr>
              <a:t>HITOS EN EL PROYECTO</a:t>
            </a:r>
            <a:endParaRPr lang="en-US" sz="3800" b="1" kern="0" dirty="0" smtClean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5510212"/>
          </a:xfrm>
        </p:spPr>
        <p:txBody>
          <a:bodyPr/>
          <a:lstStyle/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Reunión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lanzamiento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proyecto</a:t>
            </a:r>
            <a:r>
              <a:rPr lang="en-GB" sz="1800" b="0" dirty="0" smtClean="0">
                <a:latin typeface="Verdana" panose="020B0604030504040204" pitchFamily="34" charset="0"/>
              </a:rPr>
              <a:t> en Italia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Elaboración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documento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técnico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análisis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problemas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y </a:t>
            </a:r>
            <a:r>
              <a:rPr lang="en-GB" sz="1800" b="0" dirty="0" err="1" smtClean="0">
                <a:latin typeface="Verdana" panose="020B0604030504040204" pitchFamily="34" charset="0"/>
              </a:rPr>
              <a:t>revisión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sistemas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modelización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de </a:t>
            </a:r>
            <a:r>
              <a:rPr lang="en-GB" sz="1800" b="0" dirty="0" err="1" smtClean="0">
                <a:latin typeface="Verdana" panose="020B0604030504040204" pitchFamily="34" charset="0"/>
              </a:rPr>
              <a:t>recursos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hídricos</a:t>
            </a:r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Reunión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trabajo</a:t>
            </a:r>
            <a:r>
              <a:rPr lang="en-GB" sz="1800" b="0" dirty="0" smtClean="0">
                <a:latin typeface="Verdana" panose="020B0604030504040204" pitchFamily="34" charset="0"/>
              </a:rPr>
              <a:t> en Italia, </a:t>
            </a:r>
            <a:r>
              <a:rPr lang="en-GB" sz="1800" dirty="0" err="1" smtClean="0">
                <a:latin typeface="Verdana" panose="020B0604030504040204" pitchFamily="34" charset="0"/>
              </a:rPr>
              <a:t>selección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sistema</a:t>
            </a:r>
            <a:r>
              <a:rPr lang="en-GB" sz="180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modelizacion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y </a:t>
            </a:r>
            <a:r>
              <a:rPr lang="en-GB" sz="1800" b="0" dirty="0" err="1" smtClean="0">
                <a:latin typeface="Verdana" panose="020B0604030504040204" pitchFamily="34" charset="0"/>
              </a:rPr>
              <a:t>activacion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proceso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modelización</a:t>
            </a:r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Desarrollo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</a:rPr>
              <a:t>preliminar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smtClean="0">
                <a:latin typeface="Verdana" panose="020B0604030504040204" pitchFamily="34" charset="0"/>
              </a:rPr>
              <a:t>de </a:t>
            </a:r>
            <a:r>
              <a:rPr lang="en-GB" sz="1800" b="0" dirty="0" err="1" smtClean="0">
                <a:latin typeface="Verdana" panose="020B0604030504040204" pitchFamily="34" charset="0"/>
              </a:rPr>
              <a:t>manejo</a:t>
            </a:r>
            <a:r>
              <a:rPr lang="en-GB" sz="1800" b="0" dirty="0" smtClean="0">
                <a:latin typeface="Verdana" panose="020B0604030504040204" pitchFamily="34" charset="0"/>
              </a:rPr>
              <a:t> del </a:t>
            </a:r>
            <a:r>
              <a:rPr lang="en-GB" sz="1800" b="0" dirty="0" err="1" smtClean="0">
                <a:latin typeface="Verdana" panose="020B0604030504040204" pitchFamily="34" charset="0"/>
              </a:rPr>
              <a:t>agua</a:t>
            </a:r>
            <a:r>
              <a:rPr lang="en-GB" sz="1800" b="0" dirty="0" smtClean="0">
                <a:latin typeface="Verdana" panose="020B0604030504040204" pitchFamily="34" charset="0"/>
              </a:rPr>
              <a:t> para el </a:t>
            </a:r>
            <a:r>
              <a:rPr lang="en-GB" sz="1800" b="0" dirty="0" err="1" smtClean="0">
                <a:latin typeface="Verdana" panose="020B0604030504040204" pitchFamily="34" charset="0"/>
              </a:rPr>
              <a:t>municipio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dirty="0" smtClean="0">
                <a:latin typeface="Verdana" panose="020B0604030504040204" pitchFamily="34" charset="0"/>
              </a:rPr>
              <a:t>Los Palacios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b="0" dirty="0" err="1" smtClean="0">
                <a:latin typeface="Verdana" panose="020B0604030504040204" pitchFamily="34" charset="0"/>
              </a:rPr>
              <a:t>Reunión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trabajo</a:t>
            </a:r>
            <a:r>
              <a:rPr lang="en-GB" sz="1800" b="0" dirty="0" smtClean="0">
                <a:latin typeface="Verdana" panose="020B0604030504040204" pitchFamily="34" charset="0"/>
              </a:rPr>
              <a:t> en Cuba: </a:t>
            </a:r>
            <a:r>
              <a:rPr lang="en-GB" sz="1800" dirty="0" err="1" smtClean="0">
                <a:latin typeface="Verdana" panose="020B0604030504040204" pitchFamily="34" charset="0"/>
              </a:rPr>
              <a:t>Capacitación</a:t>
            </a:r>
            <a:r>
              <a:rPr lang="en-GB" sz="1800" b="0" dirty="0" smtClean="0">
                <a:latin typeface="Verdana" panose="020B0604030504040204" pitchFamily="34" charset="0"/>
              </a:rPr>
              <a:t>, </a:t>
            </a:r>
            <a:r>
              <a:rPr lang="en-GB" sz="1800" dirty="0" err="1" smtClean="0">
                <a:latin typeface="Verdana" panose="020B0604030504040204" pitchFamily="34" charset="0"/>
              </a:rPr>
              <a:t>revisión</a:t>
            </a:r>
            <a:r>
              <a:rPr lang="en-GB" sz="180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preliminar</a:t>
            </a:r>
            <a:r>
              <a:rPr lang="en-GB" sz="1800" b="0" dirty="0" smtClean="0">
                <a:latin typeface="Verdana" panose="020B0604030504040204" pitchFamily="34" charset="0"/>
              </a:rPr>
              <a:t> y </a:t>
            </a:r>
            <a:r>
              <a:rPr lang="en-GB" sz="1800" dirty="0" err="1" smtClean="0">
                <a:latin typeface="Verdana" panose="020B0604030504040204" pitchFamily="34" charset="0"/>
              </a:rPr>
              <a:t>programación</a:t>
            </a:r>
            <a:r>
              <a:rPr lang="en-GB" sz="1800" b="0" dirty="0" smtClean="0">
                <a:latin typeface="Verdana" panose="020B0604030504040204" pitchFamily="34" charset="0"/>
              </a:rPr>
              <a:t> de </a:t>
            </a:r>
            <a:r>
              <a:rPr lang="en-GB" sz="1800" b="0" dirty="0" err="1" smtClean="0">
                <a:latin typeface="Verdana" panose="020B0604030504040204" pitchFamily="34" charset="0"/>
              </a:rPr>
              <a:t>las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actividades</a:t>
            </a:r>
            <a:r>
              <a:rPr lang="en-GB" sz="1800" b="0" dirty="0" smtClean="0">
                <a:latin typeface="Verdana" panose="020B0604030504040204" pitchFamily="34" charset="0"/>
              </a:rPr>
              <a:t> </a:t>
            </a:r>
            <a:r>
              <a:rPr lang="en-GB" sz="1800" b="0" dirty="0" err="1" smtClean="0">
                <a:latin typeface="Verdana" panose="020B0604030504040204" pitchFamily="34" charset="0"/>
              </a:rPr>
              <a:t>sucesivas</a:t>
            </a:r>
            <a:r>
              <a:rPr lang="en-GB" sz="1800" b="0" dirty="0" smtClean="0">
                <a:latin typeface="Verdana" panose="020B0604030504040204" pitchFamily="34" charset="0"/>
              </a:rPr>
              <a:t> (</a:t>
            </a:r>
            <a:r>
              <a:rPr lang="en-GB" sz="1800" b="0" dirty="0" err="1" smtClean="0">
                <a:latin typeface="Verdana" panose="020B0604030504040204" pitchFamily="34" charset="0"/>
              </a:rPr>
              <a:t>modelo</a:t>
            </a:r>
            <a:r>
              <a:rPr lang="en-GB" sz="1800" b="0" dirty="0" smtClean="0">
                <a:latin typeface="Verdana" panose="020B0604030504040204" pitchFamily="34" charset="0"/>
              </a:rPr>
              <a:t> final para Los Palacios)</a:t>
            </a:r>
          </a:p>
          <a:p>
            <a:pPr marL="0" indent="0"/>
            <a:endParaRPr lang="en-GB" sz="1800" b="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1800" dirty="0" err="1" smtClean="0">
                <a:latin typeface="Verdana" panose="020B0604030504040204" pitchFamily="34" charset="0"/>
              </a:rPr>
              <a:t>Socialización</a:t>
            </a:r>
            <a:r>
              <a:rPr lang="en-GB" sz="1800" dirty="0" smtClean="0">
                <a:latin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</a:rPr>
              <a:t>modelo</a:t>
            </a:r>
            <a:r>
              <a:rPr lang="en-GB" sz="1800" dirty="0" smtClean="0">
                <a:latin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</a:rPr>
              <a:t>revisado</a:t>
            </a:r>
            <a:endParaRPr lang="en-GB" sz="1800" dirty="0" smtClean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 smtClean="0">
              <a:latin typeface="Verdana" panose="020B060403050404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496" y="2348880"/>
            <a:ext cx="396044" cy="343674"/>
            <a:chOff x="-846602" y="1645166"/>
            <a:chExt cx="396044" cy="343674"/>
          </a:xfrm>
        </p:grpSpPr>
        <p:sp>
          <p:nvSpPr>
            <p:cNvPr id="5" name="Oval 4"/>
            <p:cNvSpPr/>
            <p:nvPr/>
          </p:nvSpPr>
          <p:spPr bwMode="auto">
            <a:xfrm>
              <a:off x="-828600" y="170080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-846602" y="1645166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96" y="2924944"/>
            <a:ext cx="396044" cy="343674"/>
            <a:chOff x="-828600" y="2060848"/>
            <a:chExt cx="396044" cy="343674"/>
          </a:xfrm>
        </p:grpSpPr>
        <p:sp>
          <p:nvSpPr>
            <p:cNvPr id="9" name="Oval 8"/>
            <p:cNvSpPr/>
            <p:nvPr/>
          </p:nvSpPr>
          <p:spPr bwMode="auto">
            <a:xfrm>
              <a:off x="-810598" y="2116490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-82860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496" y="3725558"/>
            <a:ext cx="396044" cy="343674"/>
            <a:chOff x="-828600" y="2509262"/>
            <a:chExt cx="396044" cy="343674"/>
          </a:xfrm>
        </p:grpSpPr>
        <p:sp>
          <p:nvSpPr>
            <p:cNvPr id="11" name="Oval 10"/>
            <p:cNvSpPr/>
            <p:nvPr/>
          </p:nvSpPr>
          <p:spPr bwMode="auto">
            <a:xfrm>
              <a:off x="-810598" y="256490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-828600" y="2509262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5616" y="1789182"/>
            <a:ext cx="396044" cy="343674"/>
            <a:chOff x="-846602" y="1645166"/>
            <a:chExt cx="396044" cy="343674"/>
          </a:xfrm>
        </p:grpSpPr>
        <p:sp>
          <p:nvSpPr>
            <p:cNvPr id="25" name="Oval 24"/>
            <p:cNvSpPr/>
            <p:nvPr/>
          </p:nvSpPr>
          <p:spPr bwMode="auto">
            <a:xfrm>
              <a:off x="-828600" y="170080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-846602" y="1645166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79812" y="1789182"/>
            <a:ext cx="396044" cy="343674"/>
            <a:chOff x="-828600" y="2060848"/>
            <a:chExt cx="396044" cy="343674"/>
          </a:xfrm>
        </p:grpSpPr>
        <p:sp>
          <p:nvSpPr>
            <p:cNvPr id="28" name="Oval 27"/>
            <p:cNvSpPr/>
            <p:nvPr/>
          </p:nvSpPr>
          <p:spPr bwMode="auto">
            <a:xfrm>
              <a:off x="-810598" y="2116490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-82860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80012" y="1789182"/>
            <a:ext cx="396044" cy="343674"/>
            <a:chOff x="-828600" y="2509262"/>
            <a:chExt cx="396044" cy="343674"/>
          </a:xfrm>
        </p:grpSpPr>
        <p:sp>
          <p:nvSpPr>
            <p:cNvPr id="31" name="Oval 30"/>
            <p:cNvSpPr/>
            <p:nvPr/>
          </p:nvSpPr>
          <p:spPr bwMode="auto">
            <a:xfrm>
              <a:off x="-810598" y="2564904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-828600" y="2509262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00" y="4581128"/>
            <a:ext cx="396044" cy="343674"/>
            <a:chOff x="-1404664" y="0"/>
            <a:chExt cx="396044" cy="343674"/>
          </a:xfrm>
        </p:grpSpPr>
        <p:sp>
          <p:nvSpPr>
            <p:cNvPr id="34" name="Oval 33"/>
            <p:cNvSpPr/>
            <p:nvPr/>
          </p:nvSpPr>
          <p:spPr bwMode="auto">
            <a:xfrm>
              <a:off x="-1386662" y="55642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-1404664" y="0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>
                  <a:solidFill>
                    <a:schemeClr val="bg1"/>
                  </a:solidFill>
                  <a:latin typeface="Verdana" panose="020B0604030504040204" pitchFamily="34" charset="0"/>
                </a:rPr>
                <a:t>4</a:t>
              </a:r>
              <a:endParaRPr lang="en-GB" sz="1800" kern="0" dirty="0" smtClean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500" y="5381056"/>
            <a:ext cx="396044" cy="343674"/>
            <a:chOff x="-1548680" y="2060848"/>
            <a:chExt cx="396044" cy="343674"/>
          </a:xfrm>
        </p:grpSpPr>
        <p:sp>
          <p:nvSpPr>
            <p:cNvPr id="40" name="Oval 39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80212" y="1789182"/>
            <a:ext cx="396044" cy="343674"/>
            <a:chOff x="-1548680" y="2060848"/>
            <a:chExt cx="396044" cy="343674"/>
          </a:xfrm>
        </p:grpSpPr>
        <p:sp>
          <p:nvSpPr>
            <p:cNvPr id="53" name="Oval 52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5</a:t>
              </a: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>
            <a:off x="5076056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5508104" y="1789182"/>
            <a:ext cx="396044" cy="343674"/>
            <a:chOff x="-1548680" y="1484784"/>
            <a:chExt cx="396044" cy="343674"/>
          </a:xfrm>
        </p:grpSpPr>
        <p:sp>
          <p:nvSpPr>
            <p:cNvPr id="50" name="Oval 49"/>
            <p:cNvSpPr/>
            <p:nvPr/>
          </p:nvSpPr>
          <p:spPr bwMode="auto">
            <a:xfrm>
              <a:off x="-1530678" y="1540426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-1548680" y="1484784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08404" y="1803638"/>
            <a:ext cx="396044" cy="343674"/>
            <a:chOff x="-1548680" y="2060848"/>
            <a:chExt cx="396044" cy="343674"/>
          </a:xfrm>
        </p:grpSpPr>
        <p:sp>
          <p:nvSpPr>
            <p:cNvPr id="37" name="Oval 36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>
                  <a:solidFill>
                    <a:schemeClr val="bg1"/>
                  </a:solidFill>
                  <a:latin typeface="Verdana" panose="020B0604030504040204" pitchFamily="34" charset="0"/>
                </a:rPr>
                <a:t>6</a:t>
              </a:r>
              <a:endParaRPr lang="en-GB" sz="1800" kern="0" dirty="0" smtClean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711" y="6309320"/>
            <a:ext cx="396044" cy="343674"/>
            <a:chOff x="-1548680" y="2060848"/>
            <a:chExt cx="396044" cy="343674"/>
          </a:xfrm>
        </p:grpSpPr>
        <p:sp>
          <p:nvSpPr>
            <p:cNvPr id="43" name="Oval 42"/>
            <p:cNvSpPr/>
            <p:nvPr/>
          </p:nvSpPr>
          <p:spPr bwMode="auto">
            <a:xfrm>
              <a:off x="-1530678" y="2116490"/>
              <a:ext cx="288032" cy="2880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-1548680" y="2060848"/>
              <a:ext cx="396044" cy="327309"/>
            </a:xfrm>
            <a:prstGeom prst="rect">
              <a:avLst/>
            </a:prstGeom>
          </p:spPr>
          <p:txBody>
            <a:bodyPr/>
            <a:lstStyle>
              <a:lvl1pPr marL="344488" indent="-344488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15000"/>
                <a:defRPr sz="2800" b="1">
                  <a:solidFill>
                    <a:srgbClr val="0F3277"/>
                  </a:solidFill>
                  <a:latin typeface="+mn-lt"/>
                  <a:ea typeface="+mn-ea"/>
                  <a:cs typeface="+mn-cs"/>
                </a:defRPr>
              </a:lvl1pPr>
              <a:lvl2pPr marL="742950" indent="-284163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F3277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0F3277"/>
                  </a:solidFill>
                  <a:latin typeface="+mn-lt"/>
                </a:defRPr>
              </a:lvl3pPr>
              <a:lvl4pPr marL="156210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1600">
                  <a:solidFill>
                    <a:srgbClr val="0F3277"/>
                  </a:solidFill>
                  <a:latin typeface="+mn-lt"/>
                </a:defRPr>
              </a:lvl4pPr>
              <a:lvl5pPr marL="1981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5pPr>
              <a:lvl6pPr marL="2438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6pPr>
              <a:lvl7pPr marL="2895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7pPr>
              <a:lvl8pPr marL="3352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8pPr>
              <a:lvl9pPr marL="3810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1400">
                  <a:solidFill>
                    <a:srgbClr val="0F3277"/>
                  </a:solidFill>
                  <a:latin typeface="+mn-lt"/>
                </a:defRPr>
              </a:lvl9pPr>
            </a:lstStyle>
            <a:p>
              <a:pPr marL="0" indent="0"/>
              <a:r>
                <a:rPr lang="en-GB" sz="1800" kern="0" dirty="0">
                  <a:solidFill>
                    <a:schemeClr val="bg1"/>
                  </a:solidFill>
                  <a:latin typeface="Verdana" panose="020B0604030504040204" pitchFamily="34" charset="0"/>
                </a:rPr>
                <a:t>6</a:t>
              </a:r>
              <a:endParaRPr lang="en-GB" sz="1800" kern="0" dirty="0" smtClean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10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0" r="6798" b="5061"/>
          <a:stretch/>
        </p:blipFill>
        <p:spPr bwMode="auto">
          <a:xfrm>
            <a:off x="2267744" y="2204864"/>
            <a:ext cx="4613888" cy="39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024" y="1081771"/>
            <a:ext cx="5724128" cy="79208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9992" y="1556792"/>
            <a:ext cx="1728192" cy="86409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Hidrología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" t="-492" r="1221" b="19770"/>
          <a:stretch/>
        </p:blipFill>
        <p:spPr>
          <a:xfrm>
            <a:off x="7631832" y="3573017"/>
            <a:ext cx="1368152" cy="86808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5668" y="3623539"/>
            <a:ext cx="1656184" cy="93610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Demanda de agua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645024"/>
            <a:ext cx="1927101" cy="12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39552" y="2780928"/>
            <a:ext cx="1800200" cy="1152128"/>
          </a:xfrm>
          <a:prstGeom prst="roundRect">
            <a:avLst/>
          </a:prstGeom>
          <a:solidFill>
            <a:schemeClr val="bg1">
              <a:lumMod val="75000"/>
              <a:alpha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Infraestructura de manejo del agua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9824" y="328498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Usos de la tierra</a:t>
            </a:r>
            <a:endParaRPr lang="en-US" sz="1600" dirty="0"/>
          </a:p>
        </p:txBody>
      </p:sp>
      <p:pic>
        <p:nvPicPr>
          <p:cNvPr id="14" name="Picture 2" descr="http://upload.wikimedia.org/wikipedia/commons/1/18/Riego_por_surc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760" y="5059530"/>
            <a:ext cx="1187624" cy="889751"/>
          </a:xfrm>
          <a:prstGeom prst="rect">
            <a:avLst/>
          </a:prstGeom>
          <a:noFill/>
        </p:spPr>
      </p:pic>
      <p:pic>
        <p:nvPicPr>
          <p:cNvPr id="15" name="Picture 4" descr="https://encrypted-tbn0.gstatic.com/images?q=tbn:ANd9GcRXMdmC7KXDKedS_OpiRngBlFM31ayWbSDAEMjc0u9fmpD4j9EmXwE_0C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872" y="5336194"/>
            <a:ext cx="727348" cy="757103"/>
          </a:xfrm>
          <a:prstGeom prst="rect">
            <a:avLst/>
          </a:prstGeom>
          <a:noFill/>
        </p:spPr>
      </p:pic>
      <p:pic>
        <p:nvPicPr>
          <p:cNvPr id="16" name="Picture 6" descr="http://upload.wikimedia.org/wikipedia/commons/2/22/Canal_de_riego_en_operaci%C3%B3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25144"/>
            <a:ext cx="1045518" cy="752853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2339752" y="3356992"/>
            <a:ext cx="2592288" cy="5760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4860032" y="2420888"/>
            <a:ext cx="504056" cy="5760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5364088" y="4091591"/>
            <a:ext cx="79158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flipH="1" flipV="1">
            <a:off x="5148064" y="3454262"/>
            <a:ext cx="1007604" cy="63732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55768" y="458112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/>
              <a:t>Demandas hídricas:  agropecuarias, población</a:t>
            </a:r>
            <a:endParaRPr lang="en-US" sz="1600" dirty="0" smtClean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balance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hídrico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manejo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agua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WEAP (Water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and Planning)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79512" y="1279301"/>
            <a:ext cx="8856984" cy="4525963"/>
          </a:xfrm>
        </p:spPr>
        <p:txBody>
          <a:bodyPr/>
          <a:lstStyle/>
          <a:p>
            <a:pPr marL="0" indent="0"/>
            <a:r>
              <a:rPr lang="es-ES_tradnl" sz="2400" dirty="0" smtClean="0"/>
              <a:t>MODELO INTEGRADO</a:t>
            </a:r>
          </a:p>
          <a:p>
            <a:pPr marL="0" indent="0"/>
            <a:r>
              <a:rPr lang="es-ES_tradnl" sz="2400" dirty="0" smtClean="0"/>
              <a:t>PARA LA GESTIÓN</a:t>
            </a:r>
            <a:endParaRPr lang="es-ES_trad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400" dirty="0" smtClean="0"/>
          </a:p>
          <a:p>
            <a:endParaRPr lang="es-ES_tradnl" sz="2400" dirty="0"/>
          </a:p>
          <a:p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724128" y="1628800"/>
            <a:ext cx="2664296" cy="936104"/>
            <a:chOff x="0" y="2266"/>
            <a:chExt cx="3017520" cy="142212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266"/>
              <a:ext cx="3017520" cy="142212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9422" y="71688"/>
              <a:ext cx="2878676" cy="1283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dirty="0" smtClean="0">
                  <a:solidFill>
                    <a:srgbClr val="0F3277"/>
                  </a:solidFill>
                </a:rPr>
                <a:t>Modelo de balance hídrico y manejo</a:t>
              </a:r>
              <a:endParaRPr lang="en-US" sz="2000" dirty="0">
                <a:solidFill>
                  <a:srgbClr val="0F3277"/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1331640" y="1602161"/>
            <a:ext cx="1512168" cy="936104"/>
            <a:chOff x="0" y="2266"/>
            <a:chExt cx="3017520" cy="142212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0" y="2266"/>
              <a:ext cx="3017520" cy="142212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9422" y="71688"/>
              <a:ext cx="2878676" cy="12832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dirty="0" smtClean="0">
                  <a:solidFill>
                    <a:srgbClr val="0F3277"/>
                  </a:solidFill>
                </a:rPr>
                <a:t>SIG</a:t>
              </a:r>
              <a:endParaRPr lang="en-US" sz="2000" dirty="0">
                <a:solidFill>
                  <a:srgbClr val="0F3277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Manejo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datos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2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integracion</a:t>
            </a:r>
            <a:r>
              <a:rPr lang="en-US" sz="32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entre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 y WEAP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6093296"/>
            <a:ext cx="47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espacio-temporales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Picture 8"/>
          <p:cNvPicPr>
            <a:picLocks/>
          </p:cNvPicPr>
          <p:nvPr/>
        </p:nvPicPr>
        <p:blipFill>
          <a:blip r:embed="rId2" cstate="print"/>
          <a:srcRect l="3238" t="10184" r="38467" b="3342"/>
          <a:stretch>
            <a:fillRect/>
          </a:stretch>
        </p:blipFill>
        <p:spPr bwMode="auto">
          <a:xfrm>
            <a:off x="6300192" y="4869160"/>
            <a:ext cx="275455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664296" cy="162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96952"/>
            <a:ext cx="2540728" cy="18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7544" y="1772816"/>
            <a:ext cx="1223962" cy="1008063"/>
          </a:xfrm>
          <a:prstGeom prst="can">
            <a:avLst>
              <a:gd name="adj" fmla="val 25000"/>
            </a:avLst>
          </a:prstGeom>
          <a:solidFill>
            <a:srgbClr val="0F327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srgbClr val="FF9900"/>
                </a:solidFill>
                <a:ea typeface="ＭＳ Ｐゴシック" pitchFamily="34" charset="-128"/>
                <a:cs typeface="Arial" pitchFamily="34" charset="0"/>
              </a:rPr>
              <a:t>Base de </a:t>
            </a:r>
            <a:r>
              <a:rPr lang="en-GB" kern="0" dirty="0" err="1" smtClean="0">
                <a:solidFill>
                  <a:srgbClr val="FF9900"/>
                </a:solidFill>
                <a:ea typeface="ＭＳ Ｐゴシック" pitchFamily="34" charset="-128"/>
                <a:cs typeface="Arial" pitchFamily="34" charset="0"/>
              </a:rPr>
              <a:t>datos</a:t>
            </a:r>
            <a:endParaRPr lang="en-GB" sz="1800" b="0" kern="0" dirty="0">
              <a:solidFill>
                <a:srgbClr val="FF99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>
            <a:off x="2915816" y="1916832"/>
            <a:ext cx="2736304" cy="360040"/>
          </a:xfrm>
          <a:prstGeom prst="leftRightArrow">
            <a:avLst/>
          </a:prstGeom>
          <a:solidFill>
            <a:srgbClr val="0E26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5" cstate="print"/>
          <a:srcRect l="69291" t="12550" b="69788"/>
          <a:stretch>
            <a:fillRect/>
          </a:stretch>
        </p:blipFill>
        <p:spPr bwMode="auto">
          <a:xfrm>
            <a:off x="4067944" y="3429000"/>
            <a:ext cx="1728192" cy="122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563888" y="494116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def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FF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computeCumulatedWaterDemand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sDay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eDay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landuseRaster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luList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wdTable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cropIdFldName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):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rasterDir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os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path</a:t>
            </a:r>
            <a:r>
              <a:rPr lang="en-US" sz="1000" b="1" dirty="0" err="1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dirname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landuseRaster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1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luDict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{}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for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day </a:t>
            </a:r>
            <a:r>
              <a:rPr lang="en-US" sz="1000" b="1" dirty="0" smtClean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range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sDay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eDay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en-US" sz="1000" b="1" dirty="0" smtClean="0">
                <a:solidFill>
                  <a:srgbClr val="00008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141451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Integración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Automatización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9388" y="6093296"/>
            <a:ext cx="238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elaborados</a:t>
            </a:r>
            <a:r>
              <a:rPr lang="en-US" dirty="0" smtClean="0"/>
              <a:t> y </a:t>
            </a:r>
            <a:r>
              <a:rPr lang="en-US" dirty="0" err="1" smtClean="0"/>
              <a:t>agregados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0" r="6798" b="5061"/>
          <a:stretch/>
        </p:blipFill>
        <p:spPr bwMode="auto">
          <a:xfrm>
            <a:off x="6426688" y="2780879"/>
            <a:ext cx="2180449" cy="187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525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Generación de escorrentía</a:t>
            </a:r>
            <a:endParaRPr lang="es-ES_tradnl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Demanda hídrica total y desagregada</a:t>
            </a:r>
            <a:endParaRPr lang="es-ES_tradnl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Distribución del agua desde la red de manejo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Volúmenes en los embalses</a:t>
            </a:r>
            <a:endParaRPr lang="es-ES_tradnl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% demanda cubierta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Rendimiento de los cultivos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Calidad del agua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Costes de la gestión del agua</a:t>
            </a:r>
            <a:endParaRPr lang="es-ES_tradnl" sz="2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</a:pPr>
            <a:endParaRPr lang="es-ES_tradnl" sz="2400" u="sng" dirty="0" smtClean="0"/>
          </a:p>
          <a:p>
            <a:pPr marL="0" indent="0">
              <a:lnSpc>
                <a:spcPct val="150000"/>
              </a:lnSpc>
            </a:pPr>
            <a:r>
              <a:rPr lang="es-ES_tradnl" sz="2400" u="sng" dirty="0" smtClean="0"/>
              <a:t>Todo bajo diferentes </a:t>
            </a:r>
            <a:r>
              <a:rPr lang="es-ES_tradnl" sz="2400" u="sng" dirty="0" smtClean="0">
                <a:solidFill>
                  <a:srgbClr val="C00000"/>
                </a:solidFill>
              </a:rPr>
              <a:t>escenarios climáticos </a:t>
            </a:r>
            <a:r>
              <a:rPr lang="es-ES_tradnl" sz="2400" u="sng" dirty="0" smtClean="0"/>
              <a:t>y </a:t>
            </a:r>
            <a:r>
              <a:rPr lang="es-ES_tradnl" sz="2400" u="sng" dirty="0" smtClean="0">
                <a:solidFill>
                  <a:srgbClr val="FF0000"/>
                </a:solidFill>
              </a:rPr>
              <a:t>manejo agua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dirty="0" smtClean="0"/>
          </a:p>
          <a:p>
            <a:pPr>
              <a:lnSpc>
                <a:spcPct val="150000"/>
              </a:lnSpc>
            </a:pPr>
            <a:endParaRPr lang="es-ES_tradnl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Tipos de salidas del modelo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3317"/>
            <a:ext cx="8856984" cy="452596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_tradnl" sz="2400" b="0" dirty="0" smtClean="0"/>
              <a:t>DESDE </a:t>
            </a:r>
            <a:r>
              <a:rPr lang="es-ES_tradnl" sz="2400" dirty="0" smtClean="0"/>
              <a:t>DIVERSAS INSTITUCIONES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ES_tradnl" sz="24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ES_tradnl" sz="2400" dirty="0" smtClean="0"/>
              <a:t>NIVEL AGREGADO</a:t>
            </a:r>
            <a:r>
              <a:rPr lang="es-ES_tradnl" sz="2400" b="0" dirty="0" smtClean="0"/>
              <a:t>, QUE REQUIERE ANALISIS PREVIO Y UN </a:t>
            </a:r>
            <a:r>
              <a:rPr lang="es-ES_tradnl" sz="2400" dirty="0" smtClean="0"/>
              <a:t>EQUIPO MULTIDISCIPLINAR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/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Hidrológicos</a:t>
            </a:r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Agronómicos</a:t>
            </a:r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Uso de la tierra</a:t>
            </a:r>
          </a:p>
          <a:p>
            <a:pPr marL="855662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400" dirty="0" smtClean="0"/>
              <a:t>Red de manejo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2400" b="0" dirty="0" smtClean="0"/>
          </a:p>
          <a:p>
            <a:pPr>
              <a:lnSpc>
                <a:spcPct val="150000"/>
              </a:lnSpc>
            </a:pPr>
            <a:endParaRPr lang="es-ES_tradnl" sz="2400" b="0" dirty="0"/>
          </a:p>
          <a:p>
            <a:pPr>
              <a:lnSpc>
                <a:spcPct val="150000"/>
              </a:lnSpc>
            </a:pPr>
            <a:endParaRPr lang="en-US" sz="24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kern="0" dirty="0" smtClean="0">
                <a:solidFill>
                  <a:srgbClr val="FFFFFF">
                    <a:lumMod val="95000"/>
                  </a:srgbClr>
                </a:solidFill>
              </a:rPr>
              <a:t>Requerimientos de datos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oc_00002368">
  <a:themeElements>
    <a:clrScheme name="doc_00002368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_0000236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_00002368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00002368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820</Words>
  <Application>Microsoft Office PowerPoint</Application>
  <PresentationFormat>On-screen Show (4:3)</PresentationFormat>
  <Paragraphs>290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1_doc_00002368</vt:lpstr>
      <vt:lpstr>SmartDraw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 - GEM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BASAL- MEKROU</dc:title>
  <dc:creator>vidalbe</dc:creator>
  <cp:lastModifiedBy>Beatriz VIDAL-LEGAZ</cp:lastModifiedBy>
  <cp:revision>305</cp:revision>
  <dcterms:created xsi:type="dcterms:W3CDTF">2013-09-23T12:30:11Z</dcterms:created>
  <dcterms:modified xsi:type="dcterms:W3CDTF">2014-07-01T16:07:31Z</dcterms:modified>
</cp:coreProperties>
</file>