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1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0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1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8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8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9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1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8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8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000B-EDB1-4531-818C-6CD2E5509CA3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4026C-0035-4B5F-9002-CB7BEB6A3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_tradnl" sz="2400" b="1" dirty="0">
              <a:latin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Día 4</a:t>
            </a:r>
            <a:r>
              <a:rPr kumimoji="0" lang="es-ES_tradnl" sz="3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3400" b="1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b="1" u="sng" dirty="0" smtClean="0">
                <a:latin typeface="Arial" pitchFamily="34" charset="0"/>
              </a:rPr>
              <a:t>Continuamos con la adaptación del modelo cubano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2200" b="1" u="sng" dirty="0" smtClean="0"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b="1" u="sng" dirty="0" smtClean="0">
                <a:latin typeface="Arial" pitchFamily="34" charset="0"/>
              </a:rPr>
              <a:t>Reporte de cambios en el modelo: versiones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Resultados del modelo VI: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 smtClean="0">
                <a:solidFill>
                  <a:schemeClr val="bg1"/>
                </a:solidFill>
                <a:latin typeface="Arial" pitchFamily="34" charset="0"/>
              </a:rPr>
              <a:t>Total </a:t>
            </a:r>
            <a:r>
              <a:rPr lang="es-ES" sz="2800" b="1" i="1" dirty="0" err="1" smtClean="0">
                <a:solidFill>
                  <a:schemeClr val="bg1"/>
                </a:solidFill>
                <a:latin typeface="Arial" pitchFamily="34" charset="0"/>
              </a:rPr>
              <a:t>yield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 de la UEB Sierra Maestra 2005-2011</a:t>
            </a:r>
            <a:endParaRPr lang="es-ES" sz="28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372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kern="0" dirty="0" smtClean="0">
                <a:solidFill>
                  <a:srgbClr val="0F3277"/>
                </a:solidFill>
              </a:rPr>
              <a:t>Modelo: BASAL-LP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 smtClean="0">
                <a:solidFill>
                  <a:srgbClr val="0F3277"/>
                </a:solidFill>
              </a:rPr>
              <a:t>Versión: v5-corregidos problemas de la v4 para correr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>
                <a:solidFill>
                  <a:srgbClr val="0F3277"/>
                </a:solidFill>
              </a:rPr>
              <a:t>Ruta visualización </a:t>
            </a:r>
            <a:r>
              <a:rPr lang="es-ES_tradnl" sz="1600" kern="0" dirty="0" smtClean="0">
                <a:solidFill>
                  <a:srgbClr val="0F3277"/>
                </a:solidFill>
              </a:rPr>
              <a:t>variable: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Catchment</a:t>
            </a:r>
            <a:r>
              <a:rPr lang="es-ES_tradnl" sz="1600" kern="0" dirty="0" smtClean="0">
                <a:solidFill>
                  <a:srgbClr val="0F3277"/>
                </a:solidFill>
              </a:rPr>
              <a:t>&gt; Total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yield</a:t>
            </a:r>
            <a:endParaRPr lang="en-US" sz="1600" kern="0" dirty="0">
              <a:solidFill>
                <a:srgbClr val="0F3277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" y="1981200"/>
            <a:ext cx="911149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4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Reporte de cambios en el modelo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(sección 2.11)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5686" y="1268760"/>
            <a:ext cx="8764150" cy="4525963"/>
          </a:xfrm>
          <a:prstGeom prst="rect">
            <a:avLst/>
          </a:prstGeom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0" indent="0"/>
            <a:r>
              <a:rPr lang="es-ES_tradnl" kern="0" dirty="0" smtClean="0"/>
              <a:t>-Guardar versiones con WEAP (sección 2.11.1.)</a:t>
            </a:r>
          </a:p>
          <a:p>
            <a:pPr marL="0" indent="0"/>
            <a:endParaRPr lang="es-ES_tradnl" kern="0" dirty="0"/>
          </a:p>
          <a:p>
            <a:pPr marL="0" indent="0"/>
            <a:endParaRPr lang="es-ES_tradnl" kern="0" dirty="0" smtClean="0"/>
          </a:p>
          <a:p>
            <a:pPr marL="0" indent="0"/>
            <a:endParaRPr lang="es-ES_tradnl" kern="0" dirty="0"/>
          </a:p>
          <a:p>
            <a:pPr marL="0" indent="0"/>
            <a:endParaRPr lang="es-ES_tradnl" kern="0" dirty="0" smtClean="0"/>
          </a:p>
          <a:p>
            <a:pPr marL="0" indent="0"/>
            <a:r>
              <a:rPr lang="es-ES_tradnl" kern="0" dirty="0" smtClean="0"/>
              <a:t>-Escribir notas en los elementos</a:t>
            </a:r>
          </a:p>
          <a:p>
            <a:pPr marL="0" indent="0"/>
            <a:endParaRPr lang="es-ES_tradnl" kern="0" dirty="0"/>
          </a:p>
          <a:p>
            <a:pPr marL="0" indent="0"/>
            <a:r>
              <a:rPr lang="es-ES_tradnl" kern="0" dirty="0" smtClean="0"/>
              <a:t>-Uso de programa de control de cambios</a:t>
            </a:r>
          </a:p>
          <a:p>
            <a:pPr marL="0" indent="0"/>
            <a:endParaRPr lang="es-ES_tradnl" kern="0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0492" y="1762275"/>
            <a:ext cx="2664296" cy="1358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b="7332"/>
          <a:stretch/>
        </p:blipFill>
        <p:spPr bwMode="auto">
          <a:xfrm>
            <a:off x="5292080" y="4852021"/>
            <a:ext cx="3308069" cy="1885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19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Recapitulando: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Lo hecho y lo que quedar por hacer 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082952"/>
            <a:ext cx="8945488" cy="775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4488" indent="-3444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  <a:defRPr sz="2800" b="1">
                <a:solidFill>
                  <a:srgbClr val="0F3277"/>
                </a:solidFill>
                <a:latin typeface="+mn-lt"/>
                <a:ea typeface="+mn-ea"/>
                <a:cs typeface="+mn-cs"/>
              </a:defRPr>
            </a:lvl1pPr>
            <a:lvl2pPr marL="742950" indent="-284163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F32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F3277"/>
                </a:solidFill>
                <a:latin typeface="+mn-lt"/>
              </a:defRPr>
            </a:lvl3pPr>
            <a:lvl4pPr marL="1562100" indent="-230188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rgbClr val="0F3277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rgbClr val="0F3277"/>
                </a:solidFill>
                <a:latin typeface="+mn-lt"/>
              </a:defRPr>
            </a:lvl9pPr>
          </a:lstStyle>
          <a:p>
            <a:pPr marL="0" indent="0"/>
            <a:r>
              <a:rPr lang="es-ES_tradnl" sz="2000" b="0" kern="0" dirty="0" smtClean="0"/>
              <a:t>Modelo y versión modelo: </a:t>
            </a:r>
          </a:p>
          <a:p>
            <a:pPr marL="0" indent="0"/>
            <a:r>
              <a:rPr lang="es-ES_tradnl" sz="2000" b="0" kern="0" dirty="0" smtClean="0"/>
              <a:t>BASAL-LP, v1-datos preliminares introducidos para municipio LP y UEB </a:t>
            </a:r>
            <a:r>
              <a:rPr lang="es-ES_tradnl" sz="2000" b="0" kern="0" dirty="0" err="1" smtClean="0"/>
              <a:t>Cubanacan</a:t>
            </a:r>
            <a:endParaRPr lang="en-US" sz="2000" b="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5"/>
          <a:stretch/>
        </p:blipFill>
        <p:spPr bwMode="auto">
          <a:xfrm>
            <a:off x="0" y="1172834"/>
            <a:ext cx="9144000" cy="491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2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Vista de las versiones del modelo BASAL_LP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desde la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</a:rPr>
              <a:t>opcion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800" b="1" i="1" dirty="0" err="1" smtClean="0">
                <a:solidFill>
                  <a:schemeClr val="bg1"/>
                </a:solidFill>
                <a:latin typeface="Arial" pitchFamily="34" charset="0"/>
              </a:rPr>
              <a:t>Manage</a:t>
            </a:r>
            <a:r>
              <a:rPr lang="es-ES" sz="2800" b="1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800" b="1" i="1" dirty="0" err="1" smtClean="0">
                <a:solidFill>
                  <a:schemeClr val="bg1"/>
                </a:solidFill>
                <a:latin typeface="Arial" pitchFamily="34" charset="0"/>
              </a:rPr>
              <a:t>areas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5" b="32234"/>
          <a:stretch/>
        </p:blipFill>
        <p:spPr bwMode="auto">
          <a:xfrm>
            <a:off x="32426" y="1447800"/>
            <a:ext cx="858789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06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Resultados del modelo I: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 err="1" smtClean="0">
                <a:solidFill>
                  <a:schemeClr val="bg1"/>
                </a:solidFill>
                <a:latin typeface="Arial" pitchFamily="34" charset="0"/>
              </a:rPr>
              <a:t>Water</a:t>
            </a:r>
            <a:r>
              <a:rPr lang="es-ES" sz="2800" b="1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800" b="1" i="1" dirty="0" err="1" smtClean="0">
                <a:solidFill>
                  <a:schemeClr val="bg1"/>
                </a:solidFill>
                <a:latin typeface="Arial" pitchFamily="34" charset="0"/>
              </a:rPr>
              <a:t>demand</a:t>
            </a:r>
            <a:r>
              <a:rPr lang="es-ES" sz="2800" b="1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año 2005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372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kern="0" dirty="0" smtClean="0">
                <a:solidFill>
                  <a:srgbClr val="0F3277"/>
                </a:solidFill>
              </a:rPr>
              <a:t>Modelo: BASAL-LP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 smtClean="0">
                <a:solidFill>
                  <a:srgbClr val="0F3277"/>
                </a:solidFill>
              </a:rPr>
              <a:t>Versión: v5-corregidos problemas de la v4 para correr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>
                <a:solidFill>
                  <a:srgbClr val="0F3277"/>
                </a:solidFill>
              </a:rPr>
              <a:t>Ruta visualización variable: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Demand</a:t>
            </a:r>
            <a:r>
              <a:rPr lang="es-ES_tradnl" sz="1600" kern="0" dirty="0" smtClean="0">
                <a:solidFill>
                  <a:srgbClr val="0F3277"/>
                </a:solidFill>
              </a:rPr>
              <a:t>&gt;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Water</a:t>
            </a:r>
            <a:r>
              <a:rPr lang="es-ES_tradnl" sz="1600" kern="0" dirty="0" smtClean="0">
                <a:solidFill>
                  <a:srgbClr val="0F3277"/>
                </a:solidFill>
              </a:rPr>
              <a:t>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Demand</a:t>
            </a:r>
            <a:endParaRPr lang="en-US" sz="1600" kern="0" dirty="0">
              <a:solidFill>
                <a:srgbClr val="0F3277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03927"/>
            <a:ext cx="9021763" cy="467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3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11" y="2021343"/>
            <a:ext cx="9181036" cy="47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Resultados del modelo II: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 err="1" smtClean="0">
                <a:solidFill>
                  <a:schemeClr val="bg1"/>
                </a:solidFill>
                <a:latin typeface="Arial" pitchFamily="34" charset="0"/>
              </a:rPr>
              <a:t>Unmet</a:t>
            </a:r>
            <a:r>
              <a:rPr lang="es-ES" sz="2800" b="1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800" b="1" i="1" dirty="0" err="1" smtClean="0">
                <a:solidFill>
                  <a:schemeClr val="bg1"/>
                </a:solidFill>
                <a:latin typeface="Arial" pitchFamily="34" charset="0"/>
              </a:rPr>
              <a:t>demand</a:t>
            </a:r>
            <a:r>
              <a:rPr lang="es-ES" sz="2800" b="1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2005-2011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9372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kern="0" dirty="0" smtClean="0">
                <a:solidFill>
                  <a:srgbClr val="0F3277"/>
                </a:solidFill>
              </a:rPr>
              <a:t>Modelo: BASAL-LP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 smtClean="0">
                <a:solidFill>
                  <a:srgbClr val="0F3277"/>
                </a:solidFill>
              </a:rPr>
              <a:t>Versión: v5-corregidos problemas de la v4 para correr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>
                <a:solidFill>
                  <a:srgbClr val="0F3277"/>
                </a:solidFill>
              </a:rPr>
              <a:t>Ruta visualización variable: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Demand</a:t>
            </a:r>
            <a:r>
              <a:rPr lang="es-ES_tradnl" sz="1600" kern="0" dirty="0" smtClean="0">
                <a:solidFill>
                  <a:srgbClr val="0F3277"/>
                </a:solidFill>
              </a:rPr>
              <a:t>&gt;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Unmet</a:t>
            </a:r>
            <a:r>
              <a:rPr lang="es-ES_tradnl" sz="1600" kern="0" dirty="0" smtClean="0">
                <a:solidFill>
                  <a:srgbClr val="0F3277"/>
                </a:solidFill>
              </a:rPr>
              <a:t>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Demand</a:t>
            </a:r>
            <a:endParaRPr lang="en-US" sz="1600" kern="0" dirty="0">
              <a:solidFill>
                <a:srgbClr val="0F32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7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Resultados del modelo III: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400" b="1" i="1" dirty="0" err="1" smtClean="0">
                <a:solidFill>
                  <a:schemeClr val="bg1"/>
                </a:solidFill>
                <a:latin typeface="Arial" pitchFamily="34" charset="0"/>
              </a:rPr>
              <a:t>Land</a:t>
            </a:r>
            <a:r>
              <a:rPr lang="es-ES" sz="2400" b="1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400" b="1" i="1" dirty="0" err="1" smtClean="0">
                <a:solidFill>
                  <a:schemeClr val="bg1"/>
                </a:solidFill>
                <a:latin typeface="Arial" pitchFamily="34" charset="0"/>
              </a:rPr>
              <a:t>class</a:t>
            </a:r>
            <a:r>
              <a:rPr lang="es-ES" sz="2400" b="1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400" b="1" i="1" dirty="0" err="1" smtClean="0">
                <a:solidFill>
                  <a:schemeClr val="bg1"/>
                </a:solidFill>
                <a:latin typeface="Arial" pitchFamily="34" charset="0"/>
              </a:rPr>
              <a:t>inflows</a:t>
            </a:r>
            <a:r>
              <a:rPr lang="es-ES" sz="2400" b="1" i="1" dirty="0" smtClean="0">
                <a:solidFill>
                  <a:schemeClr val="bg1"/>
                </a:solidFill>
                <a:latin typeface="Arial" pitchFamily="34" charset="0"/>
              </a:rPr>
              <a:t> and </a:t>
            </a:r>
            <a:r>
              <a:rPr lang="es-ES" sz="2400" b="1" i="1" dirty="0" err="1" smtClean="0">
                <a:solidFill>
                  <a:schemeClr val="bg1"/>
                </a:solidFill>
                <a:latin typeface="Arial" pitchFamily="34" charset="0"/>
              </a:rPr>
              <a:t>outflows</a:t>
            </a:r>
            <a:r>
              <a:rPr lang="es-ES" sz="2400" b="1" i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</a:rPr>
              <a:t>UEB Sierra Maestra año 2005</a:t>
            </a:r>
            <a:endParaRPr lang="es-ES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372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kern="0" dirty="0" smtClean="0">
                <a:solidFill>
                  <a:srgbClr val="0F3277"/>
                </a:solidFill>
              </a:rPr>
              <a:t>Modelo: BASAL-LP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 smtClean="0">
                <a:solidFill>
                  <a:srgbClr val="0F3277"/>
                </a:solidFill>
              </a:rPr>
              <a:t>Versión: v5-corregidos problemas de la v4 para correr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 smtClean="0">
                <a:solidFill>
                  <a:srgbClr val="0F3277"/>
                </a:solidFill>
              </a:rPr>
              <a:t>Ruta visualización variable: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Catchment</a:t>
            </a:r>
            <a:r>
              <a:rPr lang="es-ES_tradnl" sz="1600" kern="0" dirty="0" smtClean="0">
                <a:solidFill>
                  <a:srgbClr val="0F3277"/>
                </a:solidFill>
              </a:rPr>
              <a:t>&gt;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Land</a:t>
            </a:r>
            <a:r>
              <a:rPr lang="es-ES_tradnl" sz="1600" kern="0" dirty="0" smtClean="0">
                <a:solidFill>
                  <a:srgbClr val="0F3277"/>
                </a:solidFill>
              </a:rPr>
              <a:t>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class</a:t>
            </a:r>
            <a:r>
              <a:rPr lang="es-ES_tradnl" sz="1600" kern="0" dirty="0" smtClean="0">
                <a:solidFill>
                  <a:srgbClr val="0F3277"/>
                </a:solidFill>
              </a:rPr>
              <a:t>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inflows</a:t>
            </a:r>
            <a:r>
              <a:rPr lang="es-ES_tradnl" sz="1600" kern="0" dirty="0" smtClean="0">
                <a:solidFill>
                  <a:srgbClr val="0F3277"/>
                </a:solidFill>
              </a:rPr>
              <a:t> and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outflows</a:t>
            </a:r>
            <a:endParaRPr lang="en-US" sz="1600" kern="0" dirty="0">
              <a:solidFill>
                <a:srgbClr val="0F3277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220200" cy="48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3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Resultados del modelo IV: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 err="1" smtClean="0">
                <a:solidFill>
                  <a:schemeClr val="bg1"/>
                </a:solidFill>
                <a:latin typeface="Arial" pitchFamily="34" charset="0"/>
              </a:rPr>
              <a:t>Streamflow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 rio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</a:rPr>
              <a:t>Bacunagua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 año 2005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372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kern="0" dirty="0" smtClean="0">
                <a:solidFill>
                  <a:srgbClr val="0F3277"/>
                </a:solidFill>
              </a:rPr>
              <a:t>Modelo: BASAL-LP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 smtClean="0">
                <a:solidFill>
                  <a:srgbClr val="0F3277"/>
                </a:solidFill>
              </a:rPr>
              <a:t>Versión: v5-corregidos problemas de la v4 para correr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>
                <a:solidFill>
                  <a:srgbClr val="0F3277"/>
                </a:solidFill>
              </a:rPr>
              <a:t>Ruta visualización variable: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Supply</a:t>
            </a:r>
            <a:r>
              <a:rPr lang="es-ES_tradnl" sz="1600" kern="0" dirty="0" smtClean="0">
                <a:solidFill>
                  <a:srgbClr val="0F3277"/>
                </a:solidFill>
              </a:rPr>
              <a:t> and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resources</a:t>
            </a:r>
            <a:r>
              <a:rPr lang="es-ES_tradnl" sz="1600" kern="0" dirty="0" smtClean="0">
                <a:solidFill>
                  <a:srgbClr val="0F3277"/>
                </a:solidFill>
              </a:rPr>
              <a:t>&gt;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River</a:t>
            </a:r>
            <a:r>
              <a:rPr lang="es-ES_tradnl" sz="1600" kern="0" dirty="0" smtClean="0">
                <a:solidFill>
                  <a:srgbClr val="0F3277"/>
                </a:solidFill>
              </a:rPr>
              <a:t>&gt;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Streamflow</a:t>
            </a:r>
            <a:endParaRPr lang="en-US" sz="1600" kern="0" dirty="0">
              <a:solidFill>
                <a:srgbClr val="0F3277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6263"/>
            <a:ext cx="9237393" cy="478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73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-27384"/>
            <a:ext cx="9144000" cy="1008112"/>
          </a:xfrm>
          <a:prstGeom prst="rect">
            <a:avLst/>
          </a:prstGeom>
          <a:solidFill>
            <a:srgbClr val="00539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Resultados del modelo V: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Volumen </a:t>
            </a:r>
            <a:r>
              <a:rPr lang="es-ES" sz="2800" b="1" i="1" dirty="0" err="1" smtClean="0">
                <a:solidFill>
                  <a:schemeClr val="bg1"/>
                </a:solidFill>
                <a:latin typeface="Arial" pitchFamily="34" charset="0"/>
              </a:rPr>
              <a:t>Reservoir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s-ES" sz="2800" b="1" dirty="0" err="1" smtClean="0">
                <a:solidFill>
                  <a:schemeClr val="bg1"/>
                </a:solidFill>
                <a:latin typeface="Arial" pitchFamily="34" charset="0"/>
              </a:rPr>
              <a:t>Bacunagua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</a:rPr>
              <a:t> año 2005</a:t>
            </a:r>
            <a:endParaRPr lang="es-ES" sz="2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372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kern="0" dirty="0" smtClean="0">
                <a:solidFill>
                  <a:srgbClr val="0F3277"/>
                </a:solidFill>
              </a:rPr>
              <a:t>Modelo: BASAL-LP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 smtClean="0">
                <a:solidFill>
                  <a:srgbClr val="0F3277"/>
                </a:solidFill>
              </a:rPr>
              <a:t>Versión: v5-corregidos problemas de la v4 para correr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15000"/>
            </a:pPr>
            <a:r>
              <a:rPr lang="es-ES_tradnl" sz="1600" kern="0" dirty="0">
                <a:solidFill>
                  <a:srgbClr val="0F3277"/>
                </a:solidFill>
              </a:rPr>
              <a:t>Ruta visualización variable: </a:t>
            </a:r>
            <a:r>
              <a:rPr lang="es-ES_tradnl" sz="1600" kern="0" dirty="0" err="1">
                <a:solidFill>
                  <a:srgbClr val="0F3277"/>
                </a:solidFill>
              </a:rPr>
              <a:t>Supply</a:t>
            </a:r>
            <a:r>
              <a:rPr lang="es-ES_tradnl" sz="1600" kern="0" dirty="0">
                <a:solidFill>
                  <a:srgbClr val="0F3277"/>
                </a:solidFill>
              </a:rPr>
              <a:t> and </a:t>
            </a:r>
            <a:r>
              <a:rPr lang="es-ES_tradnl" sz="1600" kern="0" dirty="0" err="1">
                <a:solidFill>
                  <a:srgbClr val="0F3277"/>
                </a:solidFill>
              </a:rPr>
              <a:t>resources</a:t>
            </a:r>
            <a:r>
              <a:rPr lang="es-ES_tradnl" sz="1600" kern="0" dirty="0">
                <a:solidFill>
                  <a:srgbClr val="0F3277"/>
                </a:solidFill>
              </a:rPr>
              <a:t>&gt;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Reservoir</a:t>
            </a:r>
            <a:r>
              <a:rPr lang="es-ES_tradnl" sz="1600" kern="0" dirty="0" smtClean="0">
                <a:solidFill>
                  <a:srgbClr val="0F3277"/>
                </a:solidFill>
              </a:rPr>
              <a:t>&gt; Storage and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simulated</a:t>
            </a:r>
            <a:r>
              <a:rPr lang="es-ES_tradnl" sz="1600" kern="0" dirty="0" smtClean="0">
                <a:solidFill>
                  <a:srgbClr val="0F3277"/>
                </a:solidFill>
              </a:rPr>
              <a:t> </a:t>
            </a:r>
            <a:r>
              <a:rPr lang="es-ES_tradnl" sz="1600" kern="0" dirty="0" err="1" smtClean="0">
                <a:solidFill>
                  <a:srgbClr val="0F3277"/>
                </a:solidFill>
              </a:rPr>
              <a:t>volume</a:t>
            </a:r>
            <a:endParaRPr lang="en-US" sz="1600" kern="0" dirty="0">
              <a:solidFill>
                <a:srgbClr val="0F3277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54" y="1905000"/>
            <a:ext cx="925845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6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285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VIDAL-LEGAZ</dc:creator>
  <cp:lastModifiedBy>Beatriz VIDAL-LEGAZ</cp:lastModifiedBy>
  <cp:revision>14</cp:revision>
  <dcterms:created xsi:type="dcterms:W3CDTF">2014-06-19T11:34:38Z</dcterms:created>
  <dcterms:modified xsi:type="dcterms:W3CDTF">2014-07-04T07:42:56Z</dcterms:modified>
</cp:coreProperties>
</file>