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27" r:id="rId2"/>
    <p:sldId id="318" r:id="rId3"/>
    <p:sldId id="462" r:id="rId4"/>
    <p:sldId id="464" r:id="rId5"/>
    <p:sldId id="458" r:id="rId6"/>
    <p:sldId id="463" r:id="rId7"/>
    <p:sldId id="428" r:id="rId8"/>
    <p:sldId id="467" r:id="rId9"/>
    <p:sldId id="473" r:id="rId10"/>
    <p:sldId id="472" r:id="rId11"/>
    <p:sldId id="465" r:id="rId12"/>
    <p:sldId id="474" r:id="rId13"/>
    <p:sldId id="475" r:id="rId14"/>
    <p:sldId id="476" r:id="rId15"/>
    <p:sldId id="466" r:id="rId16"/>
    <p:sldId id="477" r:id="rId17"/>
    <p:sldId id="478" r:id="rId18"/>
    <p:sldId id="479" r:id="rId19"/>
    <p:sldId id="468" r:id="rId20"/>
    <p:sldId id="4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1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50" d="100"/>
          <a:sy n="50" d="100"/>
        </p:scale>
        <p:origin x="-2544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9783-7D99-47FB-8AFE-76FBF9EB80FC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0554-6228-4530-AFC5-FCB1070563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0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Clarificar</a:t>
            </a:r>
            <a:r>
              <a:rPr lang="es-ES_tradnl" baseline="0" dirty="0" smtClean="0"/>
              <a:t> que en el documento el </a:t>
            </a:r>
            <a:r>
              <a:rPr lang="es-ES_tradnl" baseline="0" dirty="0" err="1" smtClean="0"/>
              <a:t>preprocesamiento</a:t>
            </a:r>
            <a:r>
              <a:rPr lang="es-ES_tradnl" baseline="0" dirty="0" smtClean="0"/>
              <a:t> aparece al principio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0554-6228-4530-AFC5-FCB1070563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Clarificar</a:t>
            </a:r>
            <a:r>
              <a:rPr lang="es-ES_tradnl" baseline="0" dirty="0" smtClean="0"/>
              <a:t> que en el documento el </a:t>
            </a:r>
            <a:r>
              <a:rPr lang="es-ES_tradnl" baseline="0" dirty="0" err="1" smtClean="0"/>
              <a:t>preprocesamiento</a:t>
            </a:r>
            <a:r>
              <a:rPr lang="es-ES_tradnl" baseline="0" dirty="0" smtClean="0"/>
              <a:t> aparece al principio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0554-6228-4530-AFC5-FCB1070563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Clarificar</a:t>
            </a:r>
            <a:r>
              <a:rPr lang="es-ES_tradnl" baseline="0" dirty="0" smtClean="0"/>
              <a:t> que en el documento el </a:t>
            </a:r>
            <a:r>
              <a:rPr lang="es-ES_tradnl" baseline="0" dirty="0" err="1" smtClean="0"/>
              <a:t>preprocesamiento</a:t>
            </a:r>
            <a:r>
              <a:rPr lang="es-ES_tradnl" baseline="0" dirty="0" smtClean="0"/>
              <a:t> aparece al principio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0554-6228-4530-AFC5-FCB1070563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Clarificar</a:t>
            </a:r>
            <a:r>
              <a:rPr lang="es-ES_tradnl" baseline="0" dirty="0" smtClean="0"/>
              <a:t> que en el documento el </a:t>
            </a:r>
            <a:r>
              <a:rPr lang="es-ES_tradnl" baseline="0" dirty="0" err="1" smtClean="0"/>
              <a:t>preprocesamiento</a:t>
            </a:r>
            <a:r>
              <a:rPr lang="es-ES_tradnl" baseline="0" dirty="0" smtClean="0"/>
              <a:t> aparece al principio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0554-6228-4530-AFC5-FCB1070563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Clarificar</a:t>
            </a:r>
            <a:r>
              <a:rPr lang="es-ES_tradnl" baseline="0" dirty="0" smtClean="0"/>
              <a:t> que en el documento el </a:t>
            </a:r>
            <a:r>
              <a:rPr lang="es-ES_tradnl" baseline="0" dirty="0" err="1" smtClean="0"/>
              <a:t>preprocesamiento</a:t>
            </a:r>
            <a:r>
              <a:rPr lang="es-ES_tradnl" baseline="0" dirty="0" smtClean="0"/>
              <a:t> aparece al principio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0554-6228-4530-AFC5-FCB1070563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33825" y="6659563"/>
            <a:ext cx="56515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10" descr="LOGO CE_Vertical_EN_NEG_quadri_H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258763"/>
            <a:ext cx="1327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27465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2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33825" y="6659563"/>
            <a:ext cx="56515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132" descr="LOGO CE_Vertical_EN_NEG_quadri_HR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258763"/>
            <a:ext cx="1327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9pPr>
    </p:titleStyle>
    <p:bodyStyle>
      <a:lvl1pPr marL="344488" indent="-3444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15000"/>
        <a:defRPr sz="2800" b="1">
          <a:solidFill>
            <a:srgbClr val="0F3277"/>
          </a:solidFill>
          <a:latin typeface="+mn-lt"/>
          <a:ea typeface="+mn-ea"/>
          <a:cs typeface="+mn-cs"/>
        </a:defRPr>
      </a:lvl1pPr>
      <a:lvl2pPr marL="742950" indent="-284163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F3277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rgbClr val="0F3277"/>
          </a:solidFill>
          <a:latin typeface="+mn-lt"/>
        </a:defRPr>
      </a:lvl3pPr>
      <a:lvl4pPr marL="1562100" indent="-23018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0F3277"/>
          </a:solidFill>
          <a:latin typeface="+mn-lt"/>
        </a:defRPr>
      </a:lvl4pPr>
      <a:lvl5pPr marL="1981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5pPr>
      <a:lvl6pPr marL="24384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6pPr>
      <a:lvl7pPr marL="28956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7pPr>
      <a:lvl8pPr marL="33528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8pPr>
      <a:lvl9pPr marL="38100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C:\Program%20Files%20(x86)\WEAP\weap.ex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dalbe\Desktop\CD%20capacitacion%20Cuba\Materiales%20Doc%20Capacitacion\Materiales%20Seccion%20I\Datos%20para%20modelo%20WEAP\KeyAssumptions.cs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vidalbe\Documents\BASAL\ModeloWeap_BASAL\Datos%20para%20modelo%20WEAP\ExportData_2014_05_23.xls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dalbe\Desktop\CD%20capacitacion%20Cuba\Materiales%20Doc%20Capacitacion\Materiales%20Seccion%20I\Datos%20para%20modelo%20WEAP\KeyAssumptions.cs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vidalbe\Desktop\CD%20capacitacion%20Cuba\Materiales%20Doc%20Capacitacion\Materiales%20Seccion%20I\Datos%20para%20modelo%20WEAP\DatosBASAL_v1.xls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C:\Program%20Files%20(x86)\WEAP\weap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%20(x86)\WEAP\weap.ex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%20(x86)\WEAP\weap.ex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vidalbe\Desktop\CD%20capacitacion%20Cuba\Documento%20capacitacion\Doc_capacitacion_Cuba_Junio_2014_Final%20Draft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WEAP\weap.ex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7497" y="949697"/>
            <a:ext cx="7842895" cy="5908303"/>
          </a:xfrm>
          <a:prstGeom prst="rect">
            <a:avLst/>
          </a:prstGeom>
          <a:extLst>
            <a:ext uri="{FAA26D3D-D897-4be2-8F04-BA451C77F1D7}"/>
          </a:extLst>
        </p:spPr>
        <p:txBody>
          <a:bodyPr>
            <a:normAutofit fontScale="90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BASAL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Agua para el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Desarrollo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CONTENIDOS TÉCNICOS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Reunión</a:t>
            </a: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 en La Habana</a:t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31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16-20 </a:t>
            </a:r>
            <a:r>
              <a:rPr kumimoji="0" lang="en-US" sz="31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junio</a:t>
            </a:r>
            <a:r>
              <a:rPr kumimoji="0" lang="en-US" sz="31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 2014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Water Resources Unit</a:t>
            </a:r>
            <a:b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Institute for Environment and Sustainability</a:t>
            </a:r>
            <a:b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Joint Research Centre (JRC)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340768"/>
            <a:ext cx="1120812" cy="12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13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Cuencas de cabecera y sitios de demanda 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secciones 2.2.3 y 2.2.4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documento)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350" y="6132431"/>
            <a:ext cx="8868138" cy="608937"/>
          </a:xfrm>
        </p:spPr>
        <p:txBody>
          <a:bodyPr/>
          <a:lstStyle/>
          <a:p>
            <a:r>
              <a:rPr lang="es-ES_tradnl" sz="2400" dirty="0" smtClean="0"/>
              <a:t>Delimitación, asignación variables climáticas y cálculo área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50" y="1482044"/>
            <a:ext cx="8568952" cy="1784841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1396"/>
            <a:ext cx="9144000" cy="15438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4742304" y="3717032"/>
            <a:ext cx="3384376" cy="1080120"/>
          </a:xfrm>
          <a:prstGeom prst="rect">
            <a:avLst/>
          </a:prstGeom>
          <a:noFill/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00" y="908720"/>
            <a:ext cx="8507288" cy="452596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smtClean="0"/>
              <a:t>Hidrología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smtClean="0"/>
              <a:t>Red de manejo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smtClean="0"/>
              <a:t>Sitios de demanda</a:t>
            </a:r>
            <a:endParaRPr lang="es-ES_tradnl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Esquematización de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la red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hídrica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(sección 2.3 en documento)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Action Button: Information 4">
            <a:hlinkClick r:id="rId2" action="ppaction://hlinkfile" highlightClick="1"/>
          </p:cNvPr>
          <p:cNvSpPr/>
          <p:nvPr/>
        </p:nvSpPr>
        <p:spPr bwMode="auto">
          <a:xfrm>
            <a:off x="323528" y="4072703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3441" y="1327995"/>
            <a:ext cx="5460559" cy="548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6082953"/>
            <a:ext cx="5004048" cy="7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0" indent="0"/>
            <a:r>
              <a:rPr lang="es-ES_tradnl" sz="2000" b="0" kern="0" dirty="0" smtClean="0"/>
              <a:t>Modelo y versión modelo: </a:t>
            </a:r>
            <a:r>
              <a:rPr lang="es-ES_tradnl" sz="2000" b="0" kern="0" dirty="0" err="1" smtClean="0"/>
              <a:t>ModeloLosPalacios</a:t>
            </a:r>
            <a:r>
              <a:rPr lang="es-ES_tradnl" sz="2000" b="0" kern="0" dirty="0" smtClean="0"/>
              <a:t>-parte 1, ultima versión</a:t>
            </a:r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3772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9046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Construcción de las Key </a:t>
            </a:r>
            <a:r>
              <a:rPr lang="es-ES_tradnl" dirty="0" err="1" smtClean="0"/>
              <a:t>Assumptions</a:t>
            </a:r>
            <a:r>
              <a:rPr lang="es-ES_tradnl" dirty="0" smtClean="0"/>
              <a:t> (2.3.2): </a:t>
            </a:r>
          </a:p>
          <a:p>
            <a:pPr marL="0" indent="0"/>
            <a:r>
              <a:rPr lang="es-ES_tradnl" sz="2000" dirty="0"/>
              <a:t>P, </a:t>
            </a:r>
            <a:r>
              <a:rPr lang="es-ES_tradnl" sz="2000" dirty="0" smtClean="0"/>
              <a:t>normas </a:t>
            </a:r>
            <a:r>
              <a:rPr lang="es-ES_tradnl" sz="2000" dirty="0"/>
              <a:t>riego</a:t>
            </a:r>
            <a:r>
              <a:rPr lang="es-ES_tradnl" sz="2000" dirty="0" smtClean="0"/>
              <a:t>, Kc, Consumo urbano per </a:t>
            </a:r>
            <a:r>
              <a:rPr lang="es-ES_tradnl" sz="2000" dirty="0" err="1" smtClean="0"/>
              <a:t>capita</a:t>
            </a:r>
            <a:r>
              <a:rPr lang="es-ES_tradnl" sz="2000" dirty="0" smtClean="0"/>
              <a:t>, rendimiento </a:t>
            </a:r>
            <a:r>
              <a:rPr lang="es-ES_tradnl" sz="2000" dirty="0" err="1" smtClean="0"/>
              <a:t>agricola</a:t>
            </a:r>
            <a:r>
              <a:rPr lang="es-ES_tradnl" sz="2000" dirty="0" smtClean="0"/>
              <a:t>, Et </a:t>
            </a:r>
            <a:r>
              <a:rPr lang="es-ES_tradnl" sz="2000" dirty="0" err="1" smtClean="0"/>
              <a:t>ref</a:t>
            </a:r>
            <a:r>
              <a:rPr lang="es-ES_tradnl" sz="2000" dirty="0" smtClean="0"/>
              <a:t> </a:t>
            </a:r>
            <a:endParaRPr lang="es-ES_tradnl" sz="2000" dirty="0"/>
          </a:p>
          <a:p>
            <a:pPr marL="855662" lvl="1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Construcción elementos de la red hídrica (2.3.3)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Ríos</a:t>
            </a:r>
            <a:r>
              <a:rPr lang="es-ES_tradnl" b="0" dirty="0"/>
              <a:t> </a:t>
            </a:r>
            <a:r>
              <a:rPr lang="es-ES_tradnl" b="0" dirty="0" err="1"/>
              <a:t>Bacunagua</a:t>
            </a:r>
            <a:r>
              <a:rPr lang="es-ES_tradnl" b="0" dirty="0"/>
              <a:t>, Los Palacios, San Diego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Áreas de recarga en cabecera </a:t>
            </a:r>
            <a:r>
              <a:rPr lang="es-ES_tradnl" b="0" dirty="0"/>
              <a:t>de los ríos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Infiltración/escorrentía desde las áreas de recarga </a:t>
            </a:r>
            <a:r>
              <a:rPr lang="es-ES_tradnl" b="0" dirty="0"/>
              <a:t>de los ríos a los ríos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Embalse</a:t>
            </a:r>
            <a:r>
              <a:rPr lang="es-ES_tradnl" b="0" dirty="0"/>
              <a:t> </a:t>
            </a:r>
            <a:r>
              <a:rPr lang="es-ES_tradnl" b="0" dirty="0" err="1"/>
              <a:t>Bacunagua</a:t>
            </a:r>
            <a:r>
              <a:rPr lang="es-ES_tradnl" b="0" dirty="0"/>
              <a:t>, Los Palacios y Juventud (asociada al rio San Diego)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Municipio</a:t>
            </a:r>
            <a:r>
              <a:rPr lang="es-ES_tradnl" b="0" dirty="0"/>
              <a:t> de Los Palacios 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Cultivos de arroz 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Canales de riego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Infiltración/escorrentía desde los cultivos </a:t>
            </a:r>
            <a:r>
              <a:rPr lang="es-ES_tradnl" b="0" dirty="0"/>
              <a:t>de arroz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Acuífero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/>
              <a:t>Descarga del acuífero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Key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</a:rPr>
              <a:t>assumptions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 y elementos de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la red hídrica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secciones 2.3.2 y 2.3.3)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904656"/>
          </a:xfrm>
        </p:spPr>
        <p:txBody>
          <a:bodyPr/>
          <a:lstStyle/>
          <a:p>
            <a:pPr algn="ctr"/>
            <a:r>
              <a:rPr lang="es-ES_tradnl" b="0" dirty="0" err="1" smtClean="0"/>
              <a:t>Shapefiles</a:t>
            </a:r>
            <a:r>
              <a:rPr lang="es-ES_tradnl" b="0" dirty="0" smtClean="0"/>
              <a:t> </a:t>
            </a:r>
            <a:r>
              <a:rPr lang="es-ES_tradnl" i="1" dirty="0" err="1"/>
              <a:t>WEAPArc.shp</a:t>
            </a:r>
            <a:r>
              <a:rPr lang="es-ES_tradnl" b="0" dirty="0"/>
              <a:t> y </a:t>
            </a:r>
            <a:r>
              <a:rPr lang="es-ES_tradnl" i="1" dirty="0" err="1"/>
              <a:t>WEAPNode.shp</a:t>
            </a:r>
            <a:r>
              <a:rPr lang="es-ES_tradnl" b="0" dirty="0"/>
              <a:t> </a:t>
            </a:r>
            <a:endParaRPr lang="es-ES_tradnl" b="0" dirty="0" smtClean="0"/>
          </a:p>
          <a:p>
            <a:pPr algn="ctr"/>
            <a:endParaRPr lang="es-ES_tradnl" b="0" dirty="0"/>
          </a:p>
          <a:p>
            <a:pPr algn="ctr"/>
            <a:r>
              <a:rPr lang="es-ES_tradnl" b="0" dirty="0" smtClean="0"/>
              <a:t>en la de </a:t>
            </a:r>
            <a:r>
              <a:rPr lang="es-ES_tradnl" b="0" dirty="0"/>
              <a:t>la carpeta </a:t>
            </a:r>
            <a:r>
              <a:rPr lang="es-ES_tradnl" b="0" i="1" dirty="0"/>
              <a:t>WEAP </a:t>
            </a:r>
            <a:r>
              <a:rPr lang="es-ES_tradnl" b="0" i="1" dirty="0" err="1" smtClean="0"/>
              <a:t>areas</a:t>
            </a:r>
            <a:endParaRPr lang="es-ES_tradnl" b="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Uso de la información espacial de WEAP desde SIG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sección 2.4)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Entrada y organización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de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datos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(sección 2.5 documento)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9979" y="1484784"/>
            <a:ext cx="8928992" cy="59046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i="1" dirty="0" err="1" smtClean="0"/>
              <a:t>Current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accounts</a:t>
            </a:r>
            <a:r>
              <a:rPr lang="es-ES_tradnl" i="1" dirty="0" smtClean="0"/>
              <a:t> </a:t>
            </a:r>
            <a:r>
              <a:rPr lang="es-ES_tradnl" dirty="0" smtClean="0"/>
              <a:t>(año 2011) y escenarios (2.5.1)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Tipos de entrada de datos en WEAP </a:t>
            </a:r>
            <a:endParaRPr lang="es-ES_tradnl" dirty="0"/>
          </a:p>
          <a:p>
            <a:pPr marL="0" indent="0"/>
            <a:r>
              <a:rPr lang="es-ES_tradnl" b="0" dirty="0" smtClean="0"/>
              <a:t>Sección 3 del </a:t>
            </a:r>
            <a:r>
              <a:rPr lang="es-ES_tradnl" b="0" i="1" u="sng" dirty="0" smtClean="0"/>
              <a:t>Documento </a:t>
            </a:r>
            <a:r>
              <a:rPr lang="es-ES_tradnl" b="0" i="1" u="sng" dirty="0"/>
              <a:t>de requerimiento de datos y formatos en </a:t>
            </a:r>
            <a:r>
              <a:rPr lang="es-ES_tradnl" b="0" i="1" u="sng" dirty="0" smtClean="0"/>
              <a:t>WEAP</a:t>
            </a:r>
            <a:r>
              <a:rPr lang="es-ES_tradnl" b="0" dirty="0" smtClean="0"/>
              <a:t>, ver </a:t>
            </a:r>
            <a:r>
              <a:rPr lang="es-ES_tradnl" b="0" dirty="0"/>
              <a:t>la nueva versión</a:t>
            </a:r>
            <a:r>
              <a:rPr lang="es-ES_tradnl" dirty="0" smtClean="0"/>
              <a:t>!</a:t>
            </a:r>
            <a:endParaRPr lang="es-ES_trad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Entrada de datos desde archivo (2.5.2)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Entrada de datos para el </a:t>
            </a:r>
            <a:r>
              <a:rPr lang="es-ES_tradnl" i="1" dirty="0" err="1" smtClean="0"/>
              <a:t>current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accounts</a:t>
            </a:r>
            <a:r>
              <a:rPr lang="es-ES_tradnl" i="1" dirty="0" smtClean="0"/>
              <a:t> </a:t>
            </a:r>
            <a:r>
              <a:rPr lang="es-ES_tradnl" dirty="0" smtClean="0"/>
              <a:t>(2.5.3)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i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082953"/>
            <a:ext cx="5004048" cy="7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0" indent="0"/>
            <a:r>
              <a:rPr lang="es-ES_tradnl" sz="2000" b="0" kern="0" dirty="0" smtClean="0"/>
              <a:t>Modelo y versión modelo: </a:t>
            </a:r>
            <a:r>
              <a:rPr lang="es-ES_tradnl" sz="2000" b="0" kern="0" dirty="0" err="1" smtClean="0"/>
              <a:t>ModeloLosPalacios</a:t>
            </a:r>
            <a:r>
              <a:rPr lang="es-ES_tradnl" sz="2000" b="0" kern="0" dirty="0" smtClean="0"/>
              <a:t>-parte 1, v1</a:t>
            </a:r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18109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325"/>
            <a:ext cx="8691737" cy="452596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smtClean="0"/>
              <a:t>Desde archivo de texto en formato </a:t>
            </a:r>
            <a:r>
              <a:rPr lang="es-ES_tradnl" sz="2000" dirty="0" err="1" smtClean="0"/>
              <a:t>csv</a:t>
            </a:r>
            <a:r>
              <a:rPr lang="es-ES_tradnl" sz="2000" dirty="0" smtClean="0"/>
              <a:t>. </a:t>
            </a:r>
            <a:r>
              <a:rPr lang="es-ES_tradnl" sz="2000" b="0" dirty="0" smtClean="0"/>
              <a:t>Más detalles en la Sección 3.1 </a:t>
            </a:r>
            <a:r>
              <a:rPr lang="es-ES_tradnl" sz="2000" b="0" dirty="0"/>
              <a:t>del </a:t>
            </a:r>
            <a:r>
              <a:rPr lang="es-ES_tradnl" sz="2000" b="0" i="1" u="sng" dirty="0"/>
              <a:t>Documento de requerimiento de datos y formatos en </a:t>
            </a:r>
            <a:r>
              <a:rPr lang="es-ES_tradnl" sz="2000" b="0" i="1" u="sng" dirty="0" smtClean="0"/>
              <a:t>WEAP</a:t>
            </a:r>
            <a:endParaRPr lang="es-ES_tradnl" sz="2000" u="sng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smtClean="0"/>
              <a:t>Desde la </a:t>
            </a:r>
            <a:r>
              <a:rPr lang="es-ES_tradnl" sz="2000" dirty="0" err="1" smtClean="0"/>
              <a:t>opcion</a:t>
            </a:r>
            <a:r>
              <a:rPr lang="es-ES_tradnl" sz="2000" dirty="0"/>
              <a:t> </a:t>
            </a:r>
            <a:r>
              <a:rPr lang="es-ES_tradnl" sz="2000" i="1" dirty="0" err="1" smtClean="0"/>
              <a:t>Export</a:t>
            </a:r>
            <a:r>
              <a:rPr lang="es-ES_tradnl" sz="2000" i="1" dirty="0" smtClean="0"/>
              <a:t> </a:t>
            </a:r>
            <a:r>
              <a:rPr lang="es-ES_tradnl" sz="2000" i="1" dirty="0" err="1" smtClean="0"/>
              <a:t>expressions</a:t>
            </a:r>
            <a:r>
              <a:rPr lang="es-ES_tradnl" sz="2000" i="1" dirty="0" smtClean="0"/>
              <a:t> to Excel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Entrada de datos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(sección 2.5 documento)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5608" y="2340842"/>
            <a:ext cx="6063953" cy="368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Information 4">
            <a:hlinkClick r:id="rId3" action="ppaction://hlinkfile" highlightClick="1"/>
          </p:cNvPr>
          <p:cNvSpPr/>
          <p:nvPr/>
        </p:nvSpPr>
        <p:spPr bwMode="auto">
          <a:xfrm>
            <a:off x="8244408" y="1835561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Action Button: Information 5">
            <a:hlinkClick r:id="rId4" action="ppaction://hlinkfile" highlightClick="1"/>
          </p:cNvPr>
          <p:cNvSpPr/>
          <p:nvPr/>
        </p:nvSpPr>
        <p:spPr bwMode="auto">
          <a:xfrm>
            <a:off x="6300192" y="6194440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427793"/>
            <a:ext cx="3059832" cy="18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Sugerencia organización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de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datos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9046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b="0" dirty="0" smtClean="0"/>
              <a:t>Entrada desde </a:t>
            </a:r>
            <a:r>
              <a:rPr lang="es-ES_tradnl" dirty="0" smtClean="0"/>
              <a:t>archivos </a:t>
            </a:r>
            <a:r>
              <a:rPr lang="es-ES_tradnl" dirty="0" err="1" smtClean="0"/>
              <a:t>csv</a:t>
            </a:r>
            <a:r>
              <a:rPr lang="es-ES_tradnl" dirty="0" smtClean="0"/>
              <a:t>, clasificados por temáticas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b="0" dirty="0" smtClean="0"/>
              <a:t>Inclusión de una </a:t>
            </a:r>
            <a:r>
              <a:rPr lang="es-ES_tradnl" dirty="0" smtClean="0"/>
              <a:t>fila con el campo ID</a:t>
            </a:r>
            <a:r>
              <a:rPr lang="es-ES_tradnl" b="0" dirty="0" smtClean="0"/>
              <a:t>, que permita identificar el dato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/>
              <a:t>Ejemplo: KeyAssumptions.csv</a:t>
            </a:r>
            <a:endParaRPr lang="es-ES_trad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Hoja de Excel de descripción de los datos</a:t>
            </a:r>
            <a:r>
              <a:rPr lang="es-ES_tradnl" b="0" dirty="0" smtClean="0"/>
              <a:t>, con referencia siempre al ID contenido en los archivos </a:t>
            </a:r>
            <a:r>
              <a:rPr lang="es-ES_tradnl" b="0" dirty="0" err="1" smtClean="0"/>
              <a:t>csv</a:t>
            </a:r>
            <a:r>
              <a:rPr lang="es-ES_tradnl" b="0" dirty="0" smtClean="0"/>
              <a:t>.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Ejemplo</a:t>
            </a:r>
            <a:r>
              <a:rPr lang="es-ES_tradnl" dirty="0"/>
              <a:t>: DatosBASAL_v1.xlsx</a:t>
            </a:r>
            <a:endParaRPr lang="es-ES_tradnl" dirty="0" smtClean="0"/>
          </a:p>
          <a:p>
            <a:pPr marL="0" indent="0"/>
            <a:endParaRPr lang="es-ES_tradnl" b="0" dirty="0" smtClean="0"/>
          </a:p>
          <a:p>
            <a:pPr marL="0" indent="0"/>
            <a:endParaRPr lang="es-ES_tradnl" b="0" dirty="0"/>
          </a:p>
        </p:txBody>
      </p:sp>
      <p:sp>
        <p:nvSpPr>
          <p:cNvPr id="6" name="Action Button: Information 5">
            <a:hlinkClick r:id="rId3" action="ppaction://hlinkfile" highlightClick="1"/>
          </p:cNvPr>
          <p:cNvSpPr/>
          <p:nvPr/>
        </p:nvSpPr>
        <p:spPr bwMode="auto">
          <a:xfrm>
            <a:off x="4822263" y="3836422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ction Button: Information 6">
            <a:hlinkClick r:id="rId4" action="ppaction://hlinkfile" highlightClick="1"/>
          </p:cNvPr>
          <p:cNvSpPr/>
          <p:nvPr/>
        </p:nvSpPr>
        <p:spPr bwMode="auto">
          <a:xfrm>
            <a:off x="5110295" y="5949279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Construcción de </a:t>
            </a:r>
            <a:r>
              <a:rPr lang="es-ES_tradnl" dirty="0" smtClean="0"/>
              <a:t>escenarios, 2012-2014</a:t>
            </a:r>
            <a:endParaRPr lang="es-ES_tradnl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</a:rPr>
              <a:t>Construccion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 de escenarios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(sección 2.5.4 documento)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321393"/>
            <a:ext cx="8064896" cy="376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6082953"/>
            <a:ext cx="5004048" cy="7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0" indent="0"/>
            <a:r>
              <a:rPr lang="es-ES_tradnl" sz="2000" b="0" kern="0" dirty="0" smtClean="0"/>
              <a:t>Modelo y versión modelo: </a:t>
            </a:r>
            <a:r>
              <a:rPr lang="es-ES_tradnl" sz="2000" b="0" kern="0" dirty="0" err="1" smtClean="0"/>
              <a:t>ModeloLosPalacios</a:t>
            </a:r>
            <a:r>
              <a:rPr lang="es-ES_tradnl" sz="2000" b="0" kern="0" dirty="0" smtClean="0"/>
              <a:t>-parte 1, 6 escenarios</a:t>
            </a:r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33753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Exploración de resultados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(sección 2.6)</a:t>
            </a:r>
          </a:p>
        </p:txBody>
      </p:sp>
      <p:sp>
        <p:nvSpPr>
          <p:cNvPr id="7" name="Action Button: Information 6">
            <a:hlinkClick r:id="rId2" action="ppaction://hlinkfile" highlightClick="1"/>
          </p:cNvPr>
          <p:cNvSpPr/>
          <p:nvPr/>
        </p:nvSpPr>
        <p:spPr bwMode="auto">
          <a:xfrm>
            <a:off x="5292080" y="6223078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5686" y="1340768"/>
            <a:ext cx="8620134" cy="4525963"/>
          </a:xfrm>
          <a:prstGeom prst="rect">
            <a:avLst/>
          </a:prstGeom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0" indent="0"/>
            <a:r>
              <a:rPr lang="es-ES_tradnl" sz="2400" kern="0" dirty="0" smtClean="0"/>
              <a:t>-Vista </a:t>
            </a:r>
            <a:r>
              <a:rPr lang="es-ES_tradnl" sz="2400" i="1" u="sng" kern="0" dirty="0" err="1" smtClean="0"/>
              <a:t>Results</a:t>
            </a:r>
            <a:r>
              <a:rPr lang="es-ES_tradnl" sz="2400" kern="0" dirty="0" smtClean="0"/>
              <a:t> </a:t>
            </a:r>
          </a:p>
          <a:p>
            <a:pPr marL="0" indent="0"/>
            <a:r>
              <a:rPr lang="es-ES_tradnl" sz="2400" kern="0" dirty="0" smtClean="0"/>
              <a:t>(sección 2.6.1)</a:t>
            </a:r>
          </a:p>
          <a:p>
            <a:pPr marL="0" indent="0"/>
            <a:endParaRPr lang="es-ES_tradnl" sz="2400" kern="0" dirty="0"/>
          </a:p>
          <a:p>
            <a:pPr marL="0" indent="0"/>
            <a:endParaRPr lang="es-ES_tradnl" sz="2400" kern="0" dirty="0" smtClean="0"/>
          </a:p>
          <a:p>
            <a:pPr marL="0" indent="0"/>
            <a:endParaRPr lang="es-ES_tradnl" sz="2400" kern="0" dirty="0"/>
          </a:p>
          <a:p>
            <a:pPr marL="0" indent="0"/>
            <a:endParaRPr lang="es-ES_tradnl" sz="24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400" i="1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400" i="1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400" i="1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400" i="1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400" i="1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400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2480787"/>
            <a:ext cx="3943929" cy="338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0032" y="13215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_tradnl" sz="2400" b="1" kern="0" dirty="0" smtClean="0">
                <a:solidFill>
                  <a:srgbClr val="0F3277"/>
                </a:solidFill>
              </a:rPr>
              <a:t>-Vista </a:t>
            </a:r>
            <a:r>
              <a:rPr lang="es-ES_tradnl" sz="2400" b="1" i="1" u="sng" kern="0" dirty="0" err="1">
                <a:solidFill>
                  <a:srgbClr val="0F3277"/>
                </a:solidFill>
              </a:rPr>
              <a:t>Scenario</a:t>
            </a:r>
            <a:r>
              <a:rPr lang="es-ES_tradnl" sz="2400" b="1" i="1" u="sng" kern="0" dirty="0">
                <a:solidFill>
                  <a:srgbClr val="0F3277"/>
                </a:solidFill>
              </a:rPr>
              <a:t> </a:t>
            </a:r>
            <a:r>
              <a:rPr lang="es-ES_tradnl" sz="2400" b="1" i="1" u="sng" kern="0" dirty="0" err="1">
                <a:solidFill>
                  <a:srgbClr val="0F3277"/>
                </a:solidFill>
              </a:rPr>
              <a:t>explorer</a:t>
            </a:r>
            <a:r>
              <a:rPr lang="es-ES_tradnl" sz="2400" b="1" i="1" u="sng" kern="0" dirty="0">
                <a:solidFill>
                  <a:srgbClr val="0F3277"/>
                </a:solidFill>
              </a:rPr>
              <a:t> </a:t>
            </a:r>
            <a:r>
              <a:rPr lang="es-ES_tradnl" sz="2400" b="1" kern="0" dirty="0">
                <a:solidFill>
                  <a:srgbClr val="0F3277"/>
                </a:solidFill>
              </a:rPr>
              <a:t>(sección 2.6.2)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30088" y="6082952"/>
            <a:ext cx="5004048" cy="7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0" indent="0"/>
            <a:r>
              <a:rPr lang="es-ES_tradnl" sz="2000" b="0" kern="0" dirty="0" smtClean="0"/>
              <a:t>Modelo y versión modelo: </a:t>
            </a:r>
            <a:r>
              <a:rPr lang="es-ES_tradnl" sz="2000" b="0" kern="0" dirty="0" err="1" smtClean="0"/>
              <a:t>ModeloLosPalacios</a:t>
            </a:r>
            <a:r>
              <a:rPr lang="es-ES_tradnl" sz="2000" b="0" kern="0" dirty="0" smtClean="0"/>
              <a:t>, v10</a:t>
            </a:r>
            <a:endParaRPr lang="en-US" sz="2000" b="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5086" y="2480787"/>
            <a:ext cx="4197394" cy="344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Vista </a:t>
            </a:r>
            <a:r>
              <a:rPr lang="es-ES" sz="2800" b="1" u="sng" dirty="0" err="1">
                <a:solidFill>
                  <a:schemeClr val="bg1"/>
                </a:solidFill>
                <a:latin typeface="Arial" pitchFamily="34" charset="0"/>
              </a:rPr>
              <a:t>Results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 (sección 2.6.1)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5686" y="1340768"/>
            <a:ext cx="6315878" cy="4525963"/>
          </a:xfrm>
          <a:prstGeom prst="rect">
            <a:avLst/>
          </a:prstGeom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0" indent="0"/>
            <a:r>
              <a:rPr lang="es-ES_tradnl" kern="0" dirty="0" smtClean="0"/>
              <a:t>Seguir pasos de la sección 2.6.1.</a:t>
            </a:r>
          </a:p>
          <a:p>
            <a:pPr marL="0" indent="0"/>
            <a:endParaRPr lang="es-ES_tradnl" kern="0" dirty="0" smtClean="0"/>
          </a:p>
        </p:txBody>
      </p:sp>
      <p:sp>
        <p:nvSpPr>
          <p:cNvPr id="7" name="Action Button: Information 6">
            <a:hlinkClick r:id="rId2" action="ppaction://hlinkfile" highlightClick="1"/>
          </p:cNvPr>
          <p:cNvSpPr/>
          <p:nvPr/>
        </p:nvSpPr>
        <p:spPr bwMode="auto">
          <a:xfrm>
            <a:off x="8137537" y="1262910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Indice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3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contenidos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232920"/>
              </p:ext>
            </p:extLst>
          </p:nvPr>
        </p:nvGraphicFramePr>
        <p:xfrm>
          <a:off x="467544" y="1556792"/>
          <a:ext cx="8208912" cy="4774919"/>
        </p:xfrm>
        <a:graphic>
          <a:graphicData uri="http://schemas.openxmlformats.org/drawingml/2006/table">
            <a:tbl>
              <a:tblPr/>
              <a:tblGrid>
                <a:gridCol w="1800200"/>
                <a:gridCol w="6408712"/>
              </a:tblGrid>
              <a:tr h="776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latin typeface="Calibri"/>
                          <a:ea typeface="Calibri"/>
                          <a:cs typeface="Times New Roman"/>
                        </a:rPr>
                        <a:t>Día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 1, </a:t>
                      </a:r>
                      <a:r>
                        <a:rPr lang="en-US" sz="1600" b="0" dirty="0" err="1" smtClean="0">
                          <a:latin typeface="Calibri"/>
                          <a:ea typeface="Calibri"/>
                          <a:cs typeface="Times New Roman"/>
                        </a:rPr>
                        <a:t>lunes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 16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Resumen  de avances en el modelo preliminar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Identificación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principales problemas y necesidades de la capacitación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Resumen de contenidos a desarrollar y materiales disponibles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8034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Día 2, martes 17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719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600" b="0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Pre-procesamiento de datos</a:t>
                      </a:r>
                      <a:r>
                        <a:rPr lang="es-ES_tradnl" sz="1600" b="0" strike="sngStrike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y automatización de SIG</a:t>
                      </a:r>
                      <a:endParaRPr lang="en-US" sz="1600" b="0" strike="sngStrike" kern="1200" dirty="0" smtClean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7719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Reconstrucción</a:t>
                      </a: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del modelo en WEAP y debate : esquematización de la red hídrica, entrada de datos, vista de resultados y de escenarios</a:t>
                      </a:r>
                    </a:p>
                    <a:p>
                      <a:pPr marL="37719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600" b="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_tradnl" sz="1600" b="0" strike="noStrike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daptación del esquema de la contraparte cubana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8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Día 3,</a:t>
                      </a:r>
                      <a:r>
                        <a:rPr lang="es-E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miércoles 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Verificación del modelo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Reporte de cambios en el modelo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0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Día 4, jueves 19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Modelización</a:t>
                      </a:r>
                      <a:r>
                        <a:rPr lang="es-ES_tradnl" sz="16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aguas subterráneas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Programación de tareas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Día 5, viernes 20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Programación de tareas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Vista </a:t>
            </a:r>
            <a:r>
              <a:rPr lang="es-ES" sz="2800" b="1" u="sng" dirty="0" err="1">
                <a:solidFill>
                  <a:schemeClr val="bg1"/>
                </a:solidFill>
                <a:latin typeface="Arial" pitchFamily="34" charset="0"/>
              </a:rPr>
              <a:t>Scenario</a:t>
            </a:r>
            <a:r>
              <a:rPr lang="es-ES" sz="2800" b="1" u="sng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800" b="1" u="sng" dirty="0" err="1">
                <a:solidFill>
                  <a:schemeClr val="bg1"/>
                </a:solidFill>
                <a:latin typeface="Arial" pitchFamily="34" charset="0"/>
              </a:rPr>
              <a:t>explorer</a:t>
            </a:r>
            <a:r>
              <a:rPr lang="es-ES" sz="2800" b="1" u="sng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(sección 2.6.2)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5686" y="1340768"/>
            <a:ext cx="5163750" cy="4525963"/>
          </a:xfrm>
          <a:prstGeom prst="rect">
            <a:avLst/>
          </a:prstGeom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</p:txBody>
      </p:sp>
      <p:sp>
        <p:nvSpPr>
          <p:cNvPr id="7" name="Action Button: Information 6">
            <a:hlinkClick r:id="rId2" action="ppaction://hlinkfile" highlightClick="1"/>
          </p:cNvPr>
          <p:cNvSpPr/>
          <p:nvPr/>
        </p:nvSpPr>
        <p:spPr bwMode="auto">
          <a:xfrm>
            <a:off x="8137537" y="1262910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239" y="1557648"/>
            <a:ext cx="6129977" cy="57520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2800" b="1" kern="0" dirty="0">
                <a:solidFill>
                  <a:srgbClr val="0F3277"/>
                </a:solidFill>
              </a:rPr>
              <a:t>Seguir pasos de la sección </a:t>
            </a:r>
            <a:r>
              <a:rPr lang="es-ES_tradnl" sz="2800" b="1" kern="0" dirty="0" smtClean="0">
                <a:solidFill>
                  <a:srgbClr val="0F3277"/>
                </a:solidFill>
              </a:rPr>
              <a:t>2.6.2.</a:t>
            </a:r>
            <a:endParaRPr lang="es-ES_tradnl" sz="2800" b="1" kern="0" dirty="0">
              <a:solidFill>
                <a:srgbClr val="0F32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600206"/>
            <a:ext cx="8075240" cy="4525963"/>
          </a:xfrm>
        </p:spPr>
        <p:txBody>
          <a:bodyPr/>
          <a:lstStyle/>
          <a:p>
            <a:pPr algn="ctr"/>
            <a:r>
              <a:rPr lang="es-ES_tradnl" dirty="0" smtClean="0"/>
              <a:t>Avances de José Luis en modelización WEAP</a:t>
            </a:r>
          </a:p>
          <a:p>
            <a:pPr algn="ctr"/>
            <a:r>
              <a:rPr lang="es-ES_tradnl" dirty="0"/>
              <a:t>+</a:t>
            </a:r>
            <a:endParaRPr lang="es-ES_tradnl" dirty="0" smtClean="0"/>
          </a:p>
          <a:p>
            <a:pPr algn="ctr"/>
            <a:r>
              <a:rPr lang="es-ES_tradnl" dirty="0" smtClean="0"/>
              <a:t>Datos espaciales por Tatiana y </a:t>
            </a:r>
            <a:r>
              <a:rPr lang="es-ES_tradnl" dirty="0" err="1" smtClean="0"/>
              <a:t>Elieser</a:t>
            </a:r>
            <a:endParaRPr lang="es-ES_tradnl" dirty="0" smtClean="0"/>
          </a:p>
          <a:p>
            <a:pPr algn="ctr"/>
            <a:r>
              <a:rPr lang="es-ES_tradnl" dirty="0"/>
              <a:t>+</a:t>
            </a:r>
            <a:endParaRPr lang="es-ES_tradnl" dirty="0" smtClean="0"/>
          </a:p>
          <a:p>
            <a:pPr algn="ctr"/>
            <a:r>
              <a:rPr lang="es-ES_tradnl" dirty="0" smtClean="0"/>
              <a:t>Resultados presentados por Teresa</a:t>
            </a:r>
          </a:p>
          <a:p>
            <a:pPr algn="ctr"/>
            <a:r>
              <a:rPr lang="es-ES_tradnl" dirty="0"/>
              <a:t>+</a:t>
            </a:r>
            <a:endParaRPr lang="es-ES_tradnl" dirty="0" smtClean="0"/>
          </a:p>
          <a:p>
            <a:pPr algn="ctr"/>
            <a:r>
              <a:rPr lang="es-ES_tradnl" dirty="0" smtClean="0"/>
              <a:t>Modelo orientativo JRC</a:t>
            </a:r>
          </a:p>
          <a:p>
            <a:pPr algn="ctr"/>
            <a:r>
              <a:rPr lang="es-ES_tradnl" dirty="0"/>
              <a:t>=</a:t>
            </a:r>
          </a:p>
          <a:p>
            <a:pPr algn="ctr"/>
            <a:r>
              <a:rPr lang="es-ES_tradnl" dirty="0" smtClean="0"/>
              <a:t>¡Este modelo va cogiendo ritmo!</a:t>
            </a:r>
          </a:p>
          <a:p>
            <a:pPr algn="ctr"/>
            <a:endParaRPr lang="es-ES_tradnl" dirty="0" smtClean="0"/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¿DÓNDE NOS ENCONTRAMOS?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6"/>
            <a:ext cx="8712968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/>
              <a:t>Pre-procesamiento muy básico desde SIG para delimitación de cuencas y sitios de demanda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Esquematización de </a:t>
            </a:r>
            <a:r>
              <a:rPr lang="es-ES_tradnl" dirty="0"/>
              <a:t>elementos de la red </a:t>
            </a:r>
            <a:r>
              <a:rPr lang="es-ES_tradnl" dirty="0" smtClean="0"/>
              <a:t>hídrica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Entrada y organización </a:t>
            </a:r>
            <a:r>
              <a:rPr lang="es-ES_tradnl" dirty="0"/>
              <a:t>de </a:t>
            </a:r>
            <a:r>
              <a:rPr lang="es-ES_tradnl" dirty="0" smtClean="0"/>
              <a:t>datos</a:t>
            </a:r>
          </a:p>
          <a:p>
            <a:pPr marL="0" lvl="0" indent="0"/>
            <a:endParaRPr lang="es-ES_tradn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Generación de escenarios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Valoración de resultados simulación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Avances en el modelo preliminar para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Los Palacios</a:t>
            </a:r>
            <a:br>
              <a:rPr lang="es-ES" sz="2800" b="1" dirty="0">
                <a:solidFill>
                  <a:schemeClr val="bg1"/>
                </a:solidFill>
                <a:latin typeface="Arial" pitchFamily="34" charset="0"/>
              </a:rPr>
            </a:b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340768"/>
            <a:ext cx="8507288" cy="4525963"/>
          </a:xfrm>
        </p:spPr>
        <p:txBody>
          <a:bodyPr/>
          <a:lstStyle/>
          <a:p>
            <a:pPr marL="0" lvl="0" indent="0"/>
            <a:r>
              <a:rPr lang="es-ES_tradnl" dirty="0" smtClean="0"/>
              <a:t>-Guías WEAP</a:t>
            </a:r>
          </a:p>
          <a:p>
            <a:pPr marL="0" lvl="0" indent="0"/>
            <a:r>
              <a:rPr lang="es-ES_tradnl" dirty="0" smtClean="0"/>
              <a:t>-CD </a:t>
            </a:r>
            <a:r>
              <a:rPr lang="es-ES_tradnl" dirty="0" err="1" smtClean="0"/>
              <a:t>capacitacion</a:t>
            </a:r>
            <a:r>
              <a:rPr lang="es-ES_tradnl" dirty="0" smtClean="0"/>
              <a:t> Cuba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Materiales disponibles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52056"/>
            <a:ext cx="5617412" cy="36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3230" y="1142999"/>
            <a:ext cx="1987082" cy="22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9302" y="3472339"/>
            <a:ext cx="2928258" cy="7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3230" y="4293096"/>
            <a:ext cx="2523907" cy="4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5575" y="4690152"/>
            <a:ext cx="2979961" cy="112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endCxn id="1026" idx="1"/>
          </p:cNvCxnSpPr>
          <p:nvPr/>
        </p:nvCxnSpPr>
        <p:spPr bwMode="auto">
          <a:xfrm flipV="1">
            <a:off x="2808706" y="2252942"/>
            <a:ext cx="2584524" cy="9579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716016" y="3933056"/>
            <a:ext cx="3632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endCxn id="1029" idx="1"/>
          </p:cNvCxnSpPr>
          <p:nvPr/>
        </p:nvCxnSpPr>
        <p:spPr bwMode="auto">
          <a:xfrm>
            <a:off x="5148064" y="4537551"/>
            <a:ext cx="2451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323528" y="1412776"/>
            <a:ext cx="2737025" cy="432048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55455" y="5308943"/>
            <a:ext cx="2737025" cy="280297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80112" y="3855328"/>
            <a:ext cx="2737025" cy="280297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639341"/>
            <a:ext cx="8507288" cy="452596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/>
              <a:t>Contenidos: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/>
              <a:t>Capacitación con WEAP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 err="1"/>
              <a:t>Preprocesamiento</a:t>
            </a:r>
            <a:r>
              <a:rPr lang="es-ES_tradnl" dirty="0"/>
              <a:t> con SIG automatizado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/>
              <a:t>Modelización de aguas subterráneas denso-dependiente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/>
              <a:t>SIG-BASAL: Recopilación e integración de datos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855662" lvl="1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Se trata de un borrador de trabajo para: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2200" dirty="0" smtClean="0"/>
              <a:t>Reportar avances hasta el momento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2200" dirty="0" smtClean="0"/>
              <a:t>Usar como referencia en la capacitación y posterior desarrollo del modelo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0" lvl="0" indent="0"/>
            <a:endParaRPr lang="es-ES_tradnl" dirty="0" smtClean="0"/>
          </a:p>
          <a:p>
            <a:pPr marL="0" lvl="0" indent="0"/>
            <a:endParaRPr lang="es-ES_tradnl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Doc_capacitacion_Cuba_Junio_2014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Action Button: Information 4">
            <a:hlinkClick r:id="rId2" action="ppaction://hlinkfile" highlightClick="1"/>
          </p:cNvPr>
          <p:cNvSpPr/>
          <p:nvPr/>
        </p:nvSpPr>
        <p:spPr bwMode="auto">
          <a:xfrm>
            <a:off x="7740352" y="1844824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Día 2</a:t>
            </a:r>
            <a:r>
              <a:rPr kumimoji="0" lang="es-ES_tradnl" sz="3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3400" b="1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b="1" u="sng" dirty="0" smtClean="0">
                <a:latin typeface="Arial" pitchFamily="34" charset="0"/>
              </a:rPr>
              <a:t>Reconstrucción </a:t>
            </a:r>
            <a:r>
              <a:rPr lang="es-ES" sz="2200" b="1" u="sng" dirty="0">
                <a:latin typeface="Arial" pitchFamily="34" charset="0"/>
              </a:rPr>
              <a:t>del modelo en WEAP y </a:t>
            </a:r>
            <a:r>
              <a:rPr lang="es-ES" sz="2200" b="1" u="sng" dirty="0" smtClean="0">
                <a:latin typeface="Arial" pitchFamily="34" charset="0"/>
              </a:rPr>
              <a:t>debate: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Esquematización </a:t>
            </a:r>
            <a:r>
              <a:rPr lang="es-ES" sz="2200" dirty="0">
                <a:latin typeface="Arial" pitchFamily="34" charset="0"/>
              </a:rPr>
              <a:t>de la red </a:t>
            </a:r>
            <a:r>
              <a:rPr lang="es-ES" sz="2200" dirty="0" smtClean="0">
                <a:latin typeface="Arial" pitchFamily="34" charset="0"/>
              </a:rPr>
              <a:t>hídrica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Entrada </a:t>
            </a:r>
            <a:r>
              <a:rPr lang="es-ES" sz="2200" dirty="0">
                <a:latin typeface="Arial" pitchFamily="34" charset="0"/>
              </a:rPr>
              <a:t>de </a:t>
            </a:r>
            <a:r>
              <a:rPr lang="es-ES" sz="2200" dirty="0" smtClean="0">
                <a:latin typeface="Arial" pitchFamily="34" charset="0"/>
              </a:rPr>
              <a:t>datos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Vista </a:t>
            </a:r>
            <a:r>
              <a:rPr lang="es-ES" sz="2200" dirty="0">
                <a:latin typeface="Arial" pitchFamily="34" charset="0"/>
              </a:rPr>
              <a:t>de </a:t>
            </a:r>
            <a:r>
              <a:rPr lang="es-ES" sz="2200" dirty="0" smtClean="0">
                <a:latin typeface="Arial" pitchFamily="34" charset="0"/>
              </a:rPr>
              <a:t>resultados y </a:t>
            </a:r>
            <a:r>
              <a:rPr lang="es-ES" sz="2200" dirty="0">
                <a:latin typeface="Arial" pitchFamily="34" charset="0"/>
              </a:rPr>
              <a:t>de </a:t>
            </a:r>
            <a:r>
              <a:rPr lang="es-ES" sz="2200" dirty="0" smtClean="0">
                <a:latin typeface="Arial" pitchFamily="34" charset="0"/>
              </a:rPr>
              <a:t>escenarios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Adaptación </a:t>
            </a:r>
            <a:r>
              <a:rPr lang="es-ES" sz="2200" dirty="0">
                <a:latin typeface="Arial" pitchFamily="34" charset="0"/>
              </a:rPr>
              <a:t>del esquema de la contraparte cubana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err="1">
                <a:solidFill>
                  <a:schemeClr val="bg1"/>
                </a:solidFill>
                <a:latin typeface="Arial" pitchFamily="34" charset="0"/>
              </a:rPr>
              <a:t>Preprocesamiento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 desde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SIG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(sección 2.2. documento)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0607" y="980728"/>
            <a:ext cx="7099906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108520" y="1412776"/>
            <a:ext cx="2189127" cy="4525963"/>
          </a:xfrm>
          <a:prstGeom prst="rect">
            <a:avLst/>
          </a:prstGeom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Delimitación cuencas de cabecera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Delimitación sitios de demanda agrícola</a:t>
            </a:r>
            <a:endParaRPr lang="en-US" sz="2000" kern="0" dirty="0"/>
          </a:p>
        </p:txBody>
      </p:sp>
      <p:sp>
        <p:nvSpPr>
          <p:cNvPr id="5" name="Action Button: Information 4">
            <a:hlinkClick r:id="rId3" action="ppaction://hlinkfile" highlightClick="1"/>
          </p:cNvPr>
          <p:cNvSpPr/>
          <p:nvPr/>
        </p:nvSpPr>
        <p:spPr bwMode="auto">
          <a:xfrm>
            <a:off x="323528" y="4072703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7133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0" dirty="0" smtClean="0">
                <a:solidFill>
                  <a:schemeClr val="bg2"/>
                </a:solidFill>
              </a:rPr>
              <a:t>Obtener </a:t>
            </a:r>
            <a:r>
              <a:rPr lang="es-ES" sz="2600" dirty="0">
                <a:solidFill>
                  <a:schemeClr val="bg2"/>
                </a:solidFill>
              </a:rPr>
              <a:t>capas de referencia </a:t>
            </a:r>
            <a:r>
              <a:rPr lang="es-ES" sz="2600" b="0" dirty="0">
                <a:solidFill>
                  <a:schemeClr val="bg2"/>
                </a:solidFill>
              </a:rPr>
              <a:t>para el </a:t>
            </a:r>
            <a:r>
              <a:rPr lang="es-ES" sz="2600" b="0" dirty="0" smtClean="0">
                <a:solidFill>
                  <a:schemeClr val="bg2"/>
                </a:solidFill>
              </a:rPr>
              <a:t>modelo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6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0" dirty="0" smtClean="0">
                <a:solidFill>
                  <a:schemeClr val="bg2"/>
                </a:solidFill>
              </a:rPr>
              <a:t>Delimitar </a:t>
            </a:r>
            <a:r>
              <a:rPr lang="es-ES" sz="2600" b="0" dirty="0">
                <a:solidFill>
                  <a:schemeClr val="bg2"/>
                </a:solidFill>
              </a:rPr>
              <a:t>las </a:t>
            </a:r>
            <a:r>
              <a:rPr lang="es-ES" sz="2600" dirty="0">
                <a:solidFill>
                  <a:schemeClr val="bg2"/>
                </a:solidFill>
              </a:rPr>
              <a:t>zonas </a:t>
            </a:r>
            <a:r>
              <a:rPr lang="es-ES" sz="2600" dirty="0" smtClean="0">
                <a:solidFill>
                  <a:schemeClr val="bg2"/>
                </a:solidFill>
              </a:rPr>
              <a:t>climáticas </a:t>
            </a:r>
            <a:r>
              <a:rPr lang="es-ES" sz="2600" b="0" dirty="0" smtClean="0">
                <a:solidFill>
                  <a:schemeClr val="bg2"/>
                </a:solidFill>
              </a:rPr>
              <a:t>(2.2.2)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0" dirty="0" smtClean="0"/>
              <a:t>Delimitar </a:t>
            </a:r>
            <a:r>
              <a:rPr lang="es-ES" sz="2600" b="0" dirty="0"/>
              <a:t>las </a:t>
            </a:r>
            <a:r>
              <a:rPr lang="es-ES" sz="2600" dirty="0"/>
              <a:t>áreas de recarga en las cabeceras </a:t>
            </a:r>
            <a:r>
              <a:rPr lang="es-ES" sz="2600" b="0" dirty="0"/>
              <a:t>de los </a:t>
            </a:r>
            <a:r>
              <a:rPr lang="es-ES" sz="2600" b="0" dirty="0" smtClean="0"/>
              <a:t>ríos; </a:t>
            </a:r>
            <a:r>
              <a:rPr lang="es-ES" sz="2600" b="0" dirty="0"/>
              <a:t>calcular </a:t>
            </a:r>
            <a:r>
              <a:rPr lang="es-ES" sz="2600" b="0" dirty="0" smtClean="0"/>
              <a:t>sus áreas; </a:t>
            </a:r>
            <a:r>
              <a:rPr lang="es-ES" sz="2600" b="0" dirty="0"/>
              <a:t>y asignarles las variables climáticas </a:t>
            </a:r>
            <a:r>
              <a:rPr lang="es-ES" sz="2600" b="0" dirty="0" smtClean="0"/>
              <a:t>correspondientes (2.2.3)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0" dirty="0" smtClean="0"/>
              <a:t>Delimitar </a:t>
            </a:r>
            <a:r>
              <a:rPr lang="es-ES" sz="2600" b="0" dirty="0"/>
              <a:t>los </a:t>
            </a:r>
            <a:r>
              <a:rPr lang="es-ES" sz="2600" dirty="0"/>
              <a:t>sitios de demanda </a:t>
            </a:r>
            <a:r>
              <a:rPr lang="es-ES" sz="2600" dirty="0" smtClean="0"/>
              <a:t>agrícola</a:t>
            </a:r>
            <a:r>
              <a:rPr lang="es-ES" sz="2600" b="0" dirty="0" smtClean="0"/>
              <a:t>; </a:t>
            </a:r>
            <a:r>
              <a:rPr lang="es-ES" sz="2600" b="0" dirty="0"/>
              <a:t>calcular </a:t>
            </a:r>
            <a:r>
              <a:rPr lang="es-ES" sz="2600" b="0" dirty="0" smtClean="0"/>
              <a:t>sus áreas; </a:t>
            </a:r>
            <a:r>
              <a:rPr lang="es-ES" sz="2600" b="0" dirty="0"/>
              <a:t>y asignarles las variables climáticas correspondientes (en caso de que sean </a:t>
            </a:r>
            <a:r>
              <a:rPr lang="es-ES" sz="2600" b="0" dirty="0" err="1"/>
              <a:t>modelizados</a:t>
            </a:r>
            <a:r>
              <a:rPr lang="es-ES" sz="2600" b="0" dirty="0"/>
              <a:t> como </a:t>
            </a:r>
            <a:r>
              <a:rPr lang="es-ES" sz="2600" b="0" i="1" dirty="0" err="1"/>
              <a:t>catchments</a:t>
            </a:r>
            <a:r>
              <a:rPr lang="es-ES" sz="2600" b="0" dirty="0"/>
              <a:t> en WEAP</a:t>
            </a:r>
            <a:r>
              <a:rPr lang="es-ES" sz="2600" b="0" dirty="0" smtClean="0"/>
              <a:t>) (2.2.4)</a:t>
            </a:r>
            <a:endParaRPr lang="es-ES" sz="26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err="1">
                <a:solidFill>
                  <a:schemeClr val="bg1"/>
                </a:solidFill>
                <a:latin typeface="Arial" pitchFamily="34" charset="0"/>
              </a:rPr>
              <a:t>Preprocesamiento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 desde SIG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(sección 2.2. documento)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oc_00002368">
  <a:themeElements>
    <a:clrScheme name="doc_00002368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c_0000236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_00002368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00002368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7348</TotalTime>
  <Words>860</Words>
  <Application>Microsoft Office PowerPoint</Application>
  <PresentationFormat>On-screen Show (4:3)</PresentationFormat>
  <Paragraphs>189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1_doc_00002368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 - GEM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BASAL- MEKROU</dc:title>
  <dc:creator>vidalbe</dc:creator>
  <cp:lastModifiedBy>Beatriz VIDAL-LEGAZ</cp:lastModifiedBy>
  <cp:revision>278</cp:revision>
  <dcterms:created xsi:type="dcterms:W3CDTF">2013-09-23T12:30:11Z</dcterms:created>
  <dcterms:modified xsi:type="dcterms:W3CDTF">2014-07-22T13:24:17Z</dcterms:modified>
</cp:coreProperties>
</file>