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27" r:id="rId2"/>
    <p:sldId id="426" r:id="rId3"/>
    <p:sldId id="318" r:id="rId4"/>
    <p:sldId id="428" r:id="rId5"/>
    <p:sldId id="441" r:id="rId6"/>
    <p:sldId id="442" r:id="rId7"/>
    <p:sldId id="443" r:id="rId8"/>
    <p:sldId id="424" r:id="rId9"/>
    <p:sldId id="438" r:id="rId10"/>
    <p:sldId id="433" r:id="rId11"/>
    <p:sldId id="434" r:id="rId12"/>
    <p:sldId id="435" r:id="rId13"/>
    <p:sldId id="444" r:id="rId14"/>
    <p:sldId id="437" r:id="rId15"/>
    <p:sldId id="445" r:id="rId16"/>
    <p:sldId id="44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1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>
      <p:cViewPr>
        <p:scale>
          <a:sx n="75" d="100"/>
          <a:sy n="75" d="100"/>
        </p:scale>
        <p:origin x="-1982" y="-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9783-7D99-47FB-8AFE-76FBF9EB80FC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0554-6228-4530-AFC5-FCB1070563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Clarificar</a:t>
            </a:r>
            <a:r>
              <a:rPr lang="es-ES_tradnl" baseline="0" dirty="0" smtClean="0"/>
              <a:t> que en el documento el </a:t>
            </a:r>
            <a:r>
              <a:rPr lang="es-ES_tradnl" baseline="0" dirty="0" err="1" smtClean="0"/>
              <a:t>preprocesamiento</a:t>
            </a:r>
            <a:r>
              <a:rPr lang="es-ES_tradnl" baseline="0" dirty="0" smtClean="0"/>
              <a:t> aparece al principio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0554-6228-4530-AFC5-FCB1070563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10" descr="LOGO CE_Vertical_EN_NEG_quadri_H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27465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33825" y="6659563"/>
            <a:ext cx="56515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6" name="Picture 132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58763"/>
            <a:ext cx="1327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F3277"/>
          </a:solidFill>
          <a:latin typeface="Arial" pitchFamily="34" charset="0"/>
        </a:defRPr>
      </a:lvl9pPr>
    </p:titleStyle>
    <p:bodyStyle>
      <a:lvl1pPr marL="344488" indent="-3444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15000"/>
        <a:defRPr sz="2800" b="1">
          <a:solidFill>
            <a:srgbClr val="0F3277"/>
          </a:solidFill>
          <a:latin typeface="+mn-lt"/>
          <a:ea typeface="+mn-ea"/>
          <a:cs typeface="+mn-cs"/>
        </a:defRPr>
      </a:lvl1pPr>
      <a:lvl2pPr marL="742950" indent="-284163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F3277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rgbClr val="0F3277"/>
          </a:solidFill>
          <a:latin typeface="+mn-lt"/>
        </a:defRPr>
      </a:lvl3pPr>
      <a:lvl4pPr marL="1562100" indent="-23018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0F3277"/>
          </a:solidFill>
          <a:latin typeface="+mn-lt"/>
        </a:defRPr>
      </a:lvl4pPr>
      <a:lvl5pPr marL="1981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5pPr>
      <a:lvl6pPr marL="24384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6pPr>
      <a:lvl7pPr marL="28956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7pPr>
      <a:lvl8pPr marL="33528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8pPr>
      <a:lvl9pPr marL="38100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F32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dalbe\Documents\BASAL\ModeloWeap_BASAL\Datos%20para%20modelo%20WEAP\CatchmentLandUse.cs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vidalbe\Documents\BASAL\ModeloWeap_BASAL\Datos%20para%20modelo%20WEAP\ExportData_2014_05_23.xls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WEAP\weap.ex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Program%20Files%20(x86)\WEAP\weap.exe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file:///C:\Users\vidalbe\Desktop\CD%20capacitacion%20Cuba\Documento%20capacitacion\Doc_capacitacion_Cuba_Junio_2014_Final%20Draft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vidalbe\Desktop\CD%20capacitacion%20Cuba\Documento%20capacitacion\Doc_capacitacion_Cuba_Junio_2014_Final%20Draft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WEAP\weap.ex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7497" y="949697"/>
            <a:ext cx="7842895" cy="5908303"/>
          </a:xfrm>
          <a:prstGeom prst="rect">
            <a:avLst/>
          </a:prstGeom>
          <a:extLst>
            <a:ext uri="{FAA26D3D-D897-4be2-8F04-BA451C77F1D7}"/>
          </a:extLst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BASAL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Agua para el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Desarrollo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CONTENIDOS TÉCNICOS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Reunión</a:t>
            </a: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en La Habana</a:t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16-20 </a:t>
            </a:r>
            <a:r>
              <a:rPr kumimoji="0" lang="en-US" sz="31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junio</a:t>
            </a:r>
            <a:r>
              <a:rPr kumimoji="0" lang="en-US" sz="3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 2014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Water Resources Unit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Institute for Environment and Sustainability</a:t>
            </a:r>
            <a:b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</a:b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Joint Research Centre (JRC)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40768"/>
            <a:ext cx="1120812" cy="12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13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687" y="1412776"/>
            <a:ext cx="5955839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Desde archivo de texto en formato </a:t>
            </a:r>
            <a:r>
              <a:rPr lang="es-ES_tradnl" sz="2000" dirty="0" err="1" smtClean="0"/>
              <a:t>csv</a:t>
            </a: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err="1" smtClean="0"/>
              <a:t>Export</a:t>
            </a:r>
            <a:r>
              <a:rPr lang="es-ES_tradnl" sz="2000" dirty="0" smtClean="0"/>
              <a:t> data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Organización de datos introducidos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2546232"/>
            <a:ext cx="6712025" cy="40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Information 4">
            <a:hlinkClick r:id="rId3" action="ppaction://hlinkfile" highlightClick="1"/>
          </p:cNvPr>
          <p:cNvSpPr/>
          <p:nvPr/>
        </p:nvSpPr>
        <p:spPr bwMode="auto">
          <a:xfrm>
            <a:off x="5436096" y="1340768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ction Button: Information 5">
            <a:hlinkClick r:id="rId4" action="ppaction://hlinkfile" highlightClick="1"/>
          </p:cNvPr>
          <p:cNvSpPr/>
          <p:nvPr/>
        </p:nvSpPr>
        <p:spPr bwMode="auto">
          <a:xfrm>
            <a:off x="2195736" y="1987961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err="1">
                <a:solidFill>
                  <a:schemeClr val="bg1"/>
                </a:solidFill>
                <a:latin typeface="Arial" pitchFamily="34" charset="0"/>
              </a:rPr>
              <a:t>Preprocesamiento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 desde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SIG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0607" y="980728"/>
            <a:ext cx="7099906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108520" y="1412776"/>
            <a:ext cx="2189127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Delimitación cuencas de cabecera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Delimitación sitios de demanda agrícola</a:t>
            </a:r>
            <a:endParaRPr lang="en-US" sz="2000" kern="0" dirty="0"/>
          </a:p>
        </p:txBody>
      </p:sp>
      <p:sp>
        <p:nvSpPr>
          <p:cNvPr id="5" name="Action Button: Information 4">
            <a:hlinkClick r:id="rId3" action="ppaction://hlinkfile" highlightClick="1"/>
          </p:cNvPr>
          <p:cNvSpPr/>
          <p:nvPr/>
        </p:nvSpPr>
        <p:spPr bwMode="auto">
          <a:xfrm>
            <a:off x="323528" y="4072703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Valoración de resultados simulación </a:t>
            </a:r>
            <a:endParaRPr lang="es-ES" sz="28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1079" y="1657182"/>
            <a:ext cx="4905377" cy="42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15686" y="1340768"/>
            <a:ext cx="5163750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Déficit hídrico en zonas de cultivo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Volúmenes embalses</a:t>
            </a:r>
            <a:endParaRPr lang="en-US" sz="20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0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000" kern="0" dirty="0" smtClean="0"/>
              <a:t>Producción agrícola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6070" y="2199669"/>
            <a:ext cx="4933461" cy="425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2771064"/>
            <a:ext cx="4789673" cy="408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Information 6">
            <a:hlinkClick r:id="rId5" action="ppaction://hlinkfile" highlightClick="1"/>
          </p:cNvPr>
          <p:cNvSpPr/>
          <p:nvPr/>
        </p:nvSpPr>
        <p:spPr bwMode="auto">
          <a:xfrm>
            <a:off x="323528" y="4072703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Día</a:t>
            </a:r>
            <a:r>
              <a:rPr kumimoji="0" lang="es-ES_tradnl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400" b="1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latin typeface="Arial" pitchFamily="34" charset="0"/>
              </a:rPr>
              <a:t>Materiales disponibles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Avances </a:t>
            </a:r>
            <a:r>
              <a:rPr lang="es-ES" sz="2200" dirty="0">
                <a:latin typeface="Arial" pitchFamily="34" charset="0"/>
              </a:rPr>
              <a:t>en el modelo </a:t>
            </a:r>
            <a:r>
              <a:rPr lang="es-ES" sz="2200" dirty="0" smtClean="0">
                <a:latin typeface="Arial" pitchFamily="34" charset="0"/>
              </a:rPr>
              <a:t>preliminar</a:t>
            </a: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b="1" u="sng" dirty="0">
                <a:latin typeface="Arial" pitchFamily="34" charset="0"/>
              </a:rPr>
              <a:t>Identificación principales problemas y necesidades </a:t>
            </a:r>
            <a:r>
              <a:rPr lang="es-ES" sz="2200" b="1" u="sng" dirty="0" smtClean="0">
                <a:latin typeface="Arial" pitchFamily="34" charset="0"/>
              </a:rPr>
              <a:t>capacitación</a:t>
            </a:r>
            <a:endParaRPr lang="es-ES" sz="2200" b="1" u="sng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Adaptación de los contenidos </a:t>
            </a:r>
            <a:r>
              <a:rPr lang="es-ES" sz="2200" dirty="0">
                <a:latin typeface="Arial" pitchFamily="34" charset="0"/>
              </a:rPr>
              <a:t>a desarrollar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400" dirty="0" smtClean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507288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Vista de resultados en WEAP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Delimitación sitios de demanda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Entrada de datos y estructura de datos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Identificación principales problemas </a:t>
            </a:r>
            <a:endParaRPr lang="es-ES" sz="28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y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necesidades de la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capacitación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Día</a:t>
            </a:r>
            <a:r>
              <a:rPr kumimoji="0" lang="es-ES_tradnl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400" b="1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latin typeface="Arial" pitchFamily="34" charset="0"/>
              </a:rPr>
              <a:t>Materiales disponibles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Avances </a:t>
            </a:r>
            <a:r>
              <a:rPr lang="es-ES" sz="2200" dirty="0">
                <a:latin typeface="Arial" pitchFamily="34" charset="0"/>
              </a:rPr>
              <a:t>en el modelo </a:t>
            </a:r>
            <a:r>
              <a:rPr lang="es-ES" sz="2200" dirty="0" smtClean="0">
                <a:latin typeface="Arial" pitchFamily="34" charset="0"/>
              </a:rPr>
              <a:t>preliminar</a:t>
            </a: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latin typeface="Arial" pitchFamily="34" charset="0"/>
              </a:rPr>
              <a:t>Identificación principales problemas y necesidades </a:t>
            </a:r>
            <a:r>
              <a:rPr lang="es-ES" sz="2200" dirty="0" smtClean="0">
                <a:latin typeface="Arial" pitchFamily="34" charset="0"/>
              </a:rPr>
              <a:t>capacitación</a:t>
            </a: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b="1" u="sng" dirty="0">
                <a:latin typeface="Arial" pitchFamily="34" charset="0"/>
              </a:rPr>
              <a:t>Adaptación de los contenidos a </a:t>
            </a:r>
            <a:r>
              <a:rPr lang="es-ES" sz="2200" b="1" u="sng" dirty="0" smtClean="0">
                <a:latin typeface="Arial" pitchFamily="34" charset="0"/>
              </a:rPr>
              <a:t>desarrollar esta semana</a:t>
            </a:r>
            <a:endParaRPr lang="es-ES" sz="2200" b="1" u="sng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400" dirty="0" smtClean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kern="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Adaptación</a:t>
            </a:r>
            <a:r>
              <a:rPr lang="en-US" sz="38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contenidos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</a:t>
            </a: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semana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16009"/>
              </p:ext>
            </p:extLst>
          </p:nvPr>
        </p:nvGraphicFramePr>
        <p:xfrm>
          <a:off x="467544" y="1556792"/>
          <a:ext cx="8208912" cy="4807939"/>
        </p:xfrm>
        <a:graphic>
          <a:graphicData uri="http://schemas.openxmlformats.org/drawingml/2006/table">
            <a:tbl>
              <a:tblPr/>
              <a:tblGrid>
                <a:gridCol w="1800200"/>
                <a:gridCol w="6408712"/>
              </a:tblGrid>
              <a:tr h="776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latin typeface="Calibri"/>
                          <a:ea typeface="Calibri"/>
                          <a:cs typeface="Times New Roman"/>
                        </a:rPr>
                        <a:t>Día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 1, 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Times New Roman"/>
                        </a:rPr>
                        <a:t>lunes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 16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Resumen  de avances en el modelo preliminar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Identificación</a:t>
                      </a:r>
                      <a:r>
                        <a:rPr lang="es-ES" sz="1600" b="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principales problemas y necesidades de la capacitación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Resumen de contenidos a desarrollar y materiales disponibles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8034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Día 2, martes 17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Reconstrucción</a:t>
                      </a:r>
                      <a:r>
                        <a:rPr lang="es-ES_tradnl" sz="1600" b="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del modelo en WEAP y debate : esquematización de la red hídrica, entrada de datos, vista de resultados y de escenarios</a:t>
                      </a:r>
                    </a:p>
                    <a:p>
                      <a:pPr marL="37719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Introducción al pre-procesamiento de datos y automatización de SIG</a:t>
                      </a:r>
                      <a:endParaRPr lang="en-US" sz="1600" b="0" kern="1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8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3,</a:t>
                      </a:r>
                      <a:r>
                        <a:rPr lang="es-E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miércoles 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Pre-procesamiento de datos y automatización de SIG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Ejercicios funcionalidades WEAP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Verificación del modelo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Reporte de cambios en el modelo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4, jueves 19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Modelización</a:t>
                      </a:r>
                      <a:r>
                        <a:rPr lang="es-ES_tradnl" sz="1600" b="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aguas subterráneas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Programación de tareas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5, viernes 20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Programación de tareas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292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</a:t>
            </a: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semana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1412776"/>
            <a:ext cx="8928992" cy="4525963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Revisión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 del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modelo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preliminar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 para Los Palacios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lang="es-ES" sz="2600" kern="0" dirty="0">
              <a:solidFill>
                <a:srgbClr val="0F3277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2600" b="1" kern="0" dirty="0" smtClean="0">
                <a:solidFill>
                  <a:srgbClr val="0F3277"/>
                </a:solidFill>
              </a:rPr>
              <a:t>Identificación de necesidades y capacitación en el software WEAP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2600" kern="0" dirty="0" smtClean="0">
                <a:solidFill>
                  <a:srgbClr val="0F3277"/>
                </a:solidFill>
              </a:rPr>
              <a:t>Construcción modelo y visualización resultados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2600" kern="0" dirty="0" smtClean="0">
                <a:solidFill>
                  <a:srgbClr val="0F3277"/>
                </a:solidFill>
              </a:rPr>
              <a:t>Verificación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2600" kern="0" dirty="0" smtClean="0">
                <a:solidFill>
                  <a:srgbClr val="0F3277"/>
                </a:solidFill>
              </a:rPr>
              <a:t>Ejercicios de funcionalidades de WEAP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lang="es-ES" sz="2600" b="1" kern="0" dirty="0">
              <a:solidFill>
                <a:srgbClr val="0F3277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lang="es-ES" sz="2600" b="1" kern="0" dirty="0" smtClean="0">
                <a:solidFill>
                  <a:srgbClr val="0F3277"/>
                </a:solidFill>
              </a:rPr>
              <a:t>Capacitación </a:t>
            </a:r>
            <a:r>
              <a:rPr lang="es-ES" sz="2600" b="1" kern="0" dirty="0" err="1" smtClean="0">
                <a:solidFill>
                  <a:srgbClr val="0F3277"/>
                </a:solidFill>
              </a:rPr>
              <a:t>automatizacion</a:t>
            </a:r>
            <a:r>
              <a:rPr lang="es-ES" sz="2600" b="1" kern="0" dirty="0" smtClean="0">
                <a:solidFill>
                  <a:srgbClr val="0F3277"/>
                </a:solidFill>
              </a:rPr>
              <a:t> SIG y modelización de aguas subterráneas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lang="es-ES" sz="2600" b="1" kern="0" dirty="0" smtClean="0">
              <a:solidFill>
                <a:srgbClr val="0F3277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Organización</a:t>
            </a:r>
            <a:r>
              <a:rPr kumimoji="0" lang="es-E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 de las </a:t>
            </a: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actividades</a:t>
            </a:r>
            <a:r>
              <a:rPr kumimoji="0" lang="es-E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 sucesivas para</a:t>
            </a:r>
            <a:r>
              <a:rPr kumimoji="0" lang="es-ES" sz="2600" i="0" u="none" strike="noStrike" kern="0" cap="none" spc="0" normalizeH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 el</a:t>
            </a:r>
            <a:r>
              <a:rPr kumimoji="0" lang="es-ES" sz="2600" i="0" u="none" strike="noStrike" kern="0" cap="none" spc="0" normalizeH="0" baseline="0" noProof="0" dirty="0" smtClean="0">
                <a:ln>
                  <a:noFill/>
                </a:ln>
                <a:solidFill>
                  <a:srgbClr val="0F3277"/>
                </a:solidFill>
                <a:effectLst/>
                <a:uLnTx/>
                <a:uFillTx/>
              </a:rPr>
              <a:t> modelado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tabLst/>
              <a:defRPr/>
            </a:pPr>
            <a:endParaRPr kumimoji="0" lang="es-ES" sz="2600" i="0" u="none" strike="noStrike" kern="0" cap="none" spc="0" normalizeH="0" baseline="0" noProof="0" dirty="0" smtClean="0">
              <a:ln>
                <a:noFill/>
              </a:ln>
              <a:solidFill>
                <a:srgbClr val="0F327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3882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Indice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3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contenidos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271488"/>
              </p:ext>
            </p:extLst>
          </p:nvPr>
        </p:nvGraphicFramePr>
        <p:xfrm>
          <a:off x="467544" y="1556792"/>
          <a:ext cx="8208912" cy="4774919"/>
        </p:xfrm>
        <a:graphic>
          <a:graphicData uri="http://schemas.openxmlformats.org/drawingml/2006/table">
            <a:tbl>
              <a:tblPr/>
              <a:tblGrid>
                <a:gridCol w="1800200"/>
                <a:gridCol w="6408712"/>
              </a:tblGrid>
              <a:tr h="776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latin typeface="Calibri"/>
                          <a:ea typeface="Calibri"/>
                          <a:cs typeface="Times New Roman"/>
                        </a:rPr>
                        <a:t>Día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 1, 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Times New Roman"/>
                        </a:rPr>
                        <a:t>lunes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 16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latin typeface="Calibri"/>
                          <a:ea typeface="Calibri"/>
                          <a:cs typeface="Times New Roman"/>
                        </a:rPr>
                        <a:t>Resumen  de avances en el modelo preliminar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latin typeface="Calibri"/>
                          <a:ea typeface="Calibri"/>
                          <a:cs typeface="Times New Roman"/>
                        </a:rPr>
                        <a:t>Identificación</a:t>
                      </a:r>
                      <a:r>
                        <a:rPr lang="es-ES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de principales problemas y necesidades de la capacitación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 smtClean="0">
                          <a:latin typeface="Calibri"/>
                          <a:ea typeface="Calibri"/>
                          <a:cs typeface="Times New Roman"/>
                        </a:rPr>
                        <a:t>Resumen de contenidos a desarrollar y materiales disponibles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8034">
                <a:tc>
                  <a:txBody>
                    <a:bodyPr/>
                    <a:lstStyle/>
                    <a:p>
                      <a:pPr marL="9144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Día 2, martes 17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Reconstrucción</a:t>
                      </a: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del modelo en WEAP y debate : esquematización de la red hídrica, entrada de datos, vista de resultados y de escenarios</a:t>
                      </a:r>
                    </a:p>
                    <a:p>
                      <a:pPr marL="37719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Introducción al pre-procesamiento de datos y automatización de SIG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8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3,</a:t>
                      </a:r>
                      <a:r>
                        <a:rPr lang="es-E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miércoles 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Pre-procesamiento de datos y automatización de SIG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Ejercicios funcionalidades WEAP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Verificación del modelo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Reporte de cambios en el modelo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4, jueves 19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 smtClean="0">
                          <a:latin typeface="Calibri"/>
                          <a:ea typeface="Calibri"/>
                          <a:cs typeface="Times New Roman"/>
                        </a:rPr>
                        <a:t>Modelización</a:t>
                      </a:r>
                      <a:r>
                        <a:rPr lang="es-ES_tradnl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de aguas subterráneas</a:t>
                      </a:r>
                    </a:p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Programación de tareas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Día 5, viernes 20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719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 smtClean="0">
                          <a:latin typeface="Calibri"/>
                          <a:ea typeface="Calibri"/>
                          <a:cs typeface="Times New Roman"/>
                        </a:rPr>
                        <a:t>Programación de tareas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Día</a:t>
            </a:r>
            <a:r>
              <a:rPr kumimoji="0" lang="es-ES_tradnl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400" b="1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latin typeface="Arial" pitchFamily="34" charset="0"/>
              </a:rPr>
              <a:t>Materiales disponibles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Avances </a:t>
            </a:r>
            <a:r>
              <a:rPr lang="es-ES" sz="2200" dirty="0">
                <a:latin typeface="Arial" pitchFamily="34" charset="0"/>
              </a:rPr>
              <a:t>en el modelo </a:t>
            </a:r>
            <a:r>
              <a:rPr lang="es-ES" sz="2200" dirty="0" smtClean="0">
                <a:latin typeface="Arial" pitchFamily="34" charset="0"/>
              </a:rPr>
              <a:t>preliminar</a:t>
            </a: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Identificación principales </a:t>
            </a:r>
            <a:r>
              <a:rPr lang="es-ES" sz="2200" dirty="0">
                <a:latin typeface="Arial" pitchFamily="34" charset="0"/>
              </a:rPr>
              <a:t>problemas y necesidades de la </a:t>
            </a:r>
            <a:r>
              <a:rPr lang="es-ES" sz="2200" dirty="0" smtClean="0">
                <a:latin typeface="Arial" pitchFamily="34" charset="0"/>
              </a:rPr>
              <a:t>capacitación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Adaptación de los contenidos </a:t>
            </a:r>
            <a:r>
              <a:rPr lang="es-ES" sz="2200" dirty="0">
                <a:latin typeface="Arial" pitchFamily="34" charset="0"/>
              </a:rPr>
              <a:t>a </a:t>
            </a:r>
            <a:r>
              <a:rPr lang="es-ES" sz="2200" dirty="0" smtClean="0">
                <a:latin typeface="Arial" pitchFamily="34" charset="0"/>
              </a:rPr>
              <a:t>desarrollar esta semana</a:t>
            </a:r>
            <a:endParaRPr lang="es-ES" sz="2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400" dirty="0" smtClean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340768"/>
            <a:ext cx="8507288" cy="4525963"/>
          </a:xfrm>
        </p:spPr>
        <p:txBody>
          <a:bodyPr/>
          <a:lstStyle/>
          <a:p>
            <a:pPr marL="0" lvl="0" indent="0"/>
            <a:r>
              <a:rPr lang="es-ES_tradnl" i="1" u="sng" dirty="0" smtClean="0"/>
              <a:t>CD </a:t>
            </a:r>
            <a:r>
              <a:rPr lang="es-ES_tradnl" i="1" u="sng" dirty="0" err="1" smtClean="0"/>
              <a:t>capacitacion</a:t>
            </a:r>
            <a:r>
              <a:rPr lang="es-ES_tradnl" i="1" u="sng" dirty="0" smtClean="0"/>
              <a:t> Cuba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Materiales disponibles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52056"/>
            <a:ext cx="5617412" cy="36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3230" y="1142999"/>
            <a:ext cx="1987082" cy="22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9302" y="3472339"/>
            <a:ext cx="3165106" cy="79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3230" y="4221088"/>
            <a:ext cx="2995194" cy="58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144" y="4690152"/>
            <a:ext cx="3338811" cy="125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1026" idx="1"/>
          </p:cNvCxnSpPr>
          <p:nvPr/>
        </p:nvCxnSpPr>
        <p:spPr bwMode="auto">
          <a:xfrm flipV="1">
            <a:off x="2808706" y="2252942"/>
            <a:ext cx="2584524" cy="957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716016" y="3933056"/>
            <a:ext cx="3632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029" idx="1"/>
          </p:cNvCxnSpPr>
          <p:nvPr/>
        </p:nvCxnSpPr>
        <p:spPr bwMode="auto">
          <a:xfrm>
            <a:off x="5148064" y="4465543"/>
            <a:ext cx="245166" cy="45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Action Button: Information 1">
            <a:hlinkClick r:id="rId7" action="ppaction://hlinkfile" highlightClick="1"/>
          </p:cNvPr>
          <p:cNvSpPr/>
          <p:nvPr/>
        </p:nvSpPr>
        <p:spPr bwMode="auto">
          <a:xfrm>
            <a:off x="8244408" y="3717032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639341"/>
            <a:ext cx="8507288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Se trata de un borrador de trabajo para: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2200" dirty="0" smtClean="0"/>
              <a:t>Reportar avances hasta el momento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sz="2200" dirty="0" smtClean="0"/>
              <a:t>Usar como referencia en la capacitación y posterior desarrollo del modelo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Contenidos: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Capacitación con WEAP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 err="1" smtClean="0"/>
              <a:t>Preprocesamiento</a:t>
            </a:r>
            <a:r>
              <a:rPr lang="es-ES_tradnl" dirty="0" smtClean="0"/>
              <a:t> con SIG automatizado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Modelización de aguas subterráneas denso-dependiente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SIG-BASAL: Recopilación e integración de datos</a:t>
            </a:r>
          </a:p>
          <a:p>
            <a:pPr marL="855662" lvl="1" indent="-45720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855662" lvl="1" indent="-457200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marL="0" lvl="0" indent="0"/>
            <a:endParaRPr lang="es-ES_tradnl" dirty="0" smtClean="0"/>
          </a:p>
          <a:p>
            <a:pPr marL="0" lvl="0" indent="0"/>
            <a:endParaRPr lang="es-ES_tradnl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Doc_capacitacion_Cuba_Junio_2014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Action Button: Information 4">
            <a:hlinkClick r:id="rId2" action="ppaction://hlinkfile" highlightClick="1"/>
          </p:cNvPr>
          <p:cNvSpPr/>
          <p:nvPr/>
        </p:nvSpPr>
        <p:spPr bwMode="auto">
          <a:xfrm>
            <a:off x="7452320" y="3780020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Día</a:t>
            </a:r>
            <a:r>
              <a:rPr kumimoji="0" lang="es-ES_tradnl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400" b="1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latin typeface="Arial" pitchFamily="34" charset="0"/>
              </a:rPr>
              <a:t>Materiales disponibles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b="1" u="sng" dirty="0" smtClean="0">
                <a:latin typeface="Arial" pitchFamily="34" charset="0"/>
              </a:rPr>
              <a:t>Avances </a:t>
            </a:r>
            <a:r>
              <a:rPr lang="es-ES" sz="2200" b="1" u="sng" dirty="0">
                <a:latin typeface="Arial" pitchFamily="34" charset="0"/>
              </a:rPr>
              <a:t>en el modelo </a:t>
            </a:r>
            <a:r>
              <a:rPr lang="es-ES" sz="2200" b="1" u="sng" dirty="0" smtClean="0">
                <a:latin typeface="Arial" pitchFamily="34" charset="0"/>
              </a:rPr>
              <a:t>preliminar</a:t>
            </a:r>
            <a:endParaRPr lang="es-ES" sz="2200" b="1" u="sng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Identificación principales </a:t>
            </a:r>
            <a:r>
              <a:rPr lang="es-ES" sz="2200" dirty="0">
                <a:latin typeface="Arial" pitchFamily="34" charset="0"/>
              </a:rPr>
              <a:t>problemas y necesidades de la </a:t>
            </a:r>
            <a:r>
              <a:rPr lang="es-ES" sz="2200" dirty="0" smtClean="0">
                <a:latin typeface="Arial" pitchFamily="34" charset="0"/>
              </a:rPr>
              <a:t>capacitación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Arial" pitchFamily="34" charset="0"/>
              </a:rPr>
              <a:t>Adaptación de los contenidos </a:t>
            </a:r>
            <a:r>
              <a:rPr lang="es-ES" sz="2200" dirty="0">
                <a:latin typeface="Arial" pitchFamily="34" charset="0"/>
              </a:rPr>
              <a:t>a desarrollar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400" dirty="0" smtClean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507288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Delimitación </a:t>
            </a:r>
            <a:r>
              <a:rPr lang="es-ES_tradnl" dirty="0"/>
              <a:t>de elementos de la red </a:t>
            </a:r>
            <a:r>
              <a:rPr lang="es-ES_tradnl" dirty="0" smtClean="0"/>
              <a:t>hídrica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Organización </a:t>
            </a:r>
            <a:r>
              <a:rPr lang="es-ES_tradnl" dirty="0"/>
              <a:t>de datos </a:t>
            </a:r>
            <a:r>
              <a:rPr lang="es-ES_tradnl" dirty="0" smtClean="0"/>
              <a:t>introducidos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Pre-procesamiento desde SIG para delimitación de cuencas y sitios de demanda</a:t>
            </a:r>
          </a:p>
          <a:p>
            <a:pPr marL="0" lvl="0" indent="0"/>
            <a:endParaRPr lang="es-ES_tradnl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dirty="0" smtClean="0"/>
              <a:t>Valoración de resultados simulación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Avances en el modelo preliminar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para Los Palacios</a:t>
            </a:r>
            <a:br>
              <a:rPr lang="es-ES" sz="2800" b="1" dirty="0">
                <a:solidFill>
                  <a:schemeClr val="bg1"/>
                </a:solidFill>
                <a:latin typeface="Arial" pitchFamily="34" charset="0"/>
              </a:rPr>
            </a:b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00" y="908720"/>
            <a:ext cx="8507288" cy="452596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Hidrología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Red de manejo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_tradnl" sz="2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000" dirty="0" smtClean="0"/>
              <a:t>Sitios de demanda</a:t>
            </a:r>
            <a:endParaRPr lang="es-ES_tradnl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</a:rPr>
              <a:t>Delimitación de elementos de la red hídrica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7875" y="1340768"/>
            <a:ext cx="6424645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Information 4">
            <a:hlinkClick r:id="rId3" action="ppaction://hlinkfile" highlightClick="1"/>
          </p:cNvPr>
          <p:cNvSpPr/>
          <p:nvPr/>
        </p:nvSpPr>
        <p:spPr bwMode="auto">
          <a:xfrm>
            <a:off x="323528" y="4072703"/>
            <a:ext cx="576064" cy="494793"/>
          </a:xfrm>
          <a:prstGeom prst="actionButtonInformat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oc_00002368">
  <a:themeElements>
    <a:clrScheme name="doc_00002368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_0000236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_00002368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00002368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00002368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6552</TotalTime>
  <Words>550</Words>
  <Application>Microsoft Office PowerPoint</Application>
  <PresentationFormat>On-screen Show (4:3)</PresentationFormat>
  <Paragraphs>164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1_doc_00002368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 - GEM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BASAL- MEKROU</dc:title>
  <dc:creator>vidalbe</dc:creator>
  <cp:lastModifiedBy>Beatriz VIDAL-LEGAZ</cp:lastModifiedBy>
  <cp:revision>224</cp:revision>
  <dcterms:created xsi:type="dcterms:W3CDTF">2013-09-23T12:30:11Z</dcterms:created>
  <dcterms:modified xsi:type="dcterms:W3CDTF">2014-07-22T13:25:20Z</dcterms:modified>
</cp:coreProperties>
</file>