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5" r:id="rId2"/>
    <p:sldId id="371" r:id="rId3"/>
    <p:sldId id="374" r:id="rId4"/>
    <p:sldId id="373" r:id="rId5"/>
    <p:sldId id="321" r:id="rId6"/>
    <p:sldId id="381" r:id="rId7"/>
    <p:sldId id="319" r:id="rId8"/>
    <p:sldId id="377" r:id="rId9"/>
    <p:sldId id="376" r:id="rId10"/>
    <p:sldId id="3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68C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2" autoAdjust="0"/>
    <p:restoredTop sz="89410" autoAdjust="0"/>
  </p:normalViewPr>
  <p:slideViewPr>
    <p:cSldViewPr>
      <p:cViewPr>
        <p:scale>
          <a:sx n="66" d="100"/>
          <a:sy n="66" d="100"/>
        </p:scale>
        <p:origin x="-2026" y="-6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09783-7D99-47FB-8AFE-76FBF9EB80FC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10554-6228-4530-AFC5-FCB1070563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9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933825" y="6659563"/>
            <a:ext cx="56515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10" descr="LOGO CE_Vertical_EN_NEG_quadri_H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838" y="258763"/>
            <a:ext cx="13271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0" y="27465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5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2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7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3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33825" y="6659563"/>
            <a:ext cx="56515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6" name="Picture 132" descr="LOGO CE_Vertical_EN_NEG_quadri_H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838" y="258763"/>
            <a:ext cx="13271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9pPr>
    </p:titleStyle>
    <p:bodyStyle>
      <a:lvl1pPr marL="344488" indent="-3444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115000"/>
        <a:defRPr sz="2800" b="1">
          <a:solidFill>
            <a:srgbClr val="0F3277"/>
          </a:solidFill>
          <a:latin typeface="+mn-lt"/>
          <a:ea typeface="+mn-ea"/>
          <a:cs typeface="+mn-cs"/>
        </a:defRPr>
      </a:lvl1pPr>
      <a:lvl2pPr marL="742950" indent="-284163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F3277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>
          <a:solidFill>
            <a:srgbClr val="0F3277"/>
          </a:solidFill>
          <a:latin typeface="+mn-lt"/>
        </a:defRPr>
      </a:lvl3pPr>
      <a:lvl4pPr marL="1562100" indent="-23018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rgbClr val="0F3277"/>
          </a:solidFill>
          <a:latin typeface="+mn-lt"/>
        </a:defRPr>
      </a:lvl4pPr>
      <a:lvl5pPr marL="19812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5pPr>
      <a:lvl6pPr marL="24384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6pPr>
      <a:lvl7pPr marL="28956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7pPr>
      <a:lvl8pPr marL="33528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8pPr>
      <a:lvl9pPr marL="38100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57497" y="949697"/>
            <a:ext cx="8490967" cy="5908303"/>
          </a:xfrm>
          <a:prstGeom prst="rect">
            <a:avLst/>
          </a:prstGeom>
          <a:extLst>
            <a:ext uri="{FAA26D3D-D897-4be2-8F04-BA451C77F1D7}"/>
          </a:extLst>
        </p:spPr>
        <p:txBody>
          <a:bodyPr>
            <a:normAutofit fontScale="90000" lnSpcReduction="20000"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BASAL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Agua para el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Desarrollo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ＭＳ Ｐゴシック" pitchFamily="34" charset="-128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noProof="0" dirty="0" smtClean="0">
                <a:solidFill>
                  <a:srgbClr val="002060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ESTADO DEL PROYECTO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ＭＳ Ｐゴシック" pitchFamily="34" charset="-128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Reunión</a:t>
            </a:r>
            <a: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 en La Habana</a:t>
            </a:r>
            <a:b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r>
              <a:rPr kumimoji="0" lang="en-US" sz="31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16-20 </a:t>
            </a:r>
            <a:r>
              <a:rPr kumimoji="0" lang="en-US" sz="31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junio</a:t>
            </a:r>
            <a:r>
              <a:rPr kumimoji="0" lang="en-US" sz="31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 2014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/>
            </a:r>
            <a:b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Water Resources Unit</a:t>
            </a:r>
            <a:b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Institute for Environment and Sustainability</a:t>
            </a:r>
            <a:b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Joint Research Centre (JRC)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340768"/>
            <a:ext cx="1120812" cy="122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2 Grupo"/>
          <p:cNvGrpSpPr>
            <a:grpSpLocks noChangeAspect="1"/>
          </p:cNvGrpSpPr>
          <p:nvPr/>
        </p:nvGrpSpPr>
        <p:grpSpPr bwMode="auto">
          <a:xfrm>
            <a:off x="246363" y="4211375"/>
            <a:ext cx="4320480" cy="1704189"/>
            <a:chOff x="1" y="1751527"/>
            <a:chExt cx="9144000" cy="3606085"/>
          </a:xfrm>
        </p:grpSpPr>
        <p:pic>
          <p:nvPicPr>
            <p:cNvPr id="6" name="Picture 2" descr="C:\Users\Elieser\Desktop\Esquemas JRC\Esquema 1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40" t="18828" r="140" b="13966"/>
            <a:stretch>
              <a:fillRect/>
            </a:stretch>
          </p:blipFill>
          <p:spPr bwMode="auto">
            <a:xfrm>
              <a:off x="1" y="1751527"/>
              <a:ext cx="9144000" cy="360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843600"/>
              <a:ext cx="2448701" cy="151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36512" y="-27384"/>
            <a:ext cx="9180512" cy="11430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Aguas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subterráneas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intrusión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salina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403648" y="4005064"/>
            <a:ext cx="7505402" cy="2665015"/>
            <a:chOff x="234950" y="1916113"/>
            <a:chExt cx="8443913" cy="3529012"/>
          </a:xfrm>
        </p:grpSpPr>
        <p:pic>
          <p:nvPicPr>
            <p:cNvPr id="17" name="Picture 8" descr="C01_100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1989138"/>
              <a:ext cx="3835400" cy="345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5" descr="C02_100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1916113"/>
              <a:ext cx="3890963" cy="3529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24 CuadroTexto"/>
            <p:cNvSpPr txBox="1">
              <a:spLocks noChangeArrowheads="1"/>
            </p:cNvSpPr>
            <p:nvPr/>
          </p:nvSpPr>
          <p:spPr bwMode="auto">
            <a:xfrm rot="19626753">
              <a:off x="2708297" y="4126380"/>
              <a:ext cx="1647825" cy="407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Sea boundary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24 CuadroTexto"/>
            <p:cNvSpPr txBox="1">
              <a:spLocks noChangeArrowheads="1"/>
            </p:cNvSpPr>
            <p:nvPr/>
          </p:nvSpPr>
          <p:spPr bwMode="auto">
            <a:xfrm rot="19656576">
              <a:off x="6966825" y="4120250"/>
              <a:ext cx="1647825" cy="407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Sea boundary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24 CuadroTexto"/>
            <p:cNvSpPr txBox="1">
              <a:spLocks noChangeArrowheads="1"/>
            </p:cNvSpPr>
            <p:nvPr/>
          </p:nvSpPr>
          <p:spPr bwMode="auto">
            <a:xfrm rot="19600179">
              <a:off x="234950" y="2296165"/>
              <a:ext cx="2386013" cy="407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/>
                <a:t>Fresh water inflow</a:t>
              </a:r>
              <a:endParaRPr lang="es-ES" sz="1400" dirty="0"/>
            </a:p>
          </p:txBody>
        </p:sp>
        <p:sp>
          <p:nvSpPr>
            <p:cNvPr id="26" name="Right Arrow 1"/>
            <p:cNvSpPr>
              <a:spLocks noChangeArrowheads="1"/>
            </p:cNvSpPr>
            <p:nvPr/>
          </p:nvSpPr>
          <p:spPr bwMode="auto">
            <a:xfrm rot="2331618">
              <a:off x="1735138" y="2738438"/>
              <a:ext cx="431800" cy="288925"/>
            </a:xfrm>
            <a:prstGeom prst="rightArrow">
              <a:avLst>
                <a:gd name="adj1" fmla="val 50000"/>
                <a:gd name="adj2" fmla="val 4981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en-US" sz="2400" b="1"/>
            </a:p>
          </p:txBody>
        </p:sp>
        <p:sp>
          <p:nvSpPr>
            <p:cNvPr id="27" name="Right Arrow 21"/>
            <p:cNvSpPr>
              <a:spLocks noChangeArrowheads="1"/>
            </p:cNvSpPr>
            <p:nvPr/>
          </p:nvSpPr>
          <p:spPr bwMode="auto">
            <a:xfrm rot="2331618">
              <a:off x="5969000" y="2740025"/>
              <a:ext cx="433388" cy="28892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en-US" sz="2400" b="1"/>
            </a:p>
          </p:txBody>
        </p:sp>
        <p:sp>
          <p:nvSpPr>
            <p:cNvPr id="28" name="24 CuadroTexto"/>
            <p:cNvSpPr txBox="1">
              <a:spLocks noChangeArrowheads="1"/>
            </p:cNvSpPr>
            <p:nvPr/>
          </p:nvSpPr>
          <p:spPr bwMode="auto">
            <a:xfrm rot="19617961">
              <a:off x="4411663" y="2301667"/>
              <a:ext cx="2386012" cy="407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/>
                <a:t>Fresh water inflow</a:t>
              </a:r>
              <a:endParaRPr lang="es-ES" sz="1400" dirty="0"/>
            </a:p>
          </p:txBody>
        </p:sp>
        <p:sp>
          <p:nvSpPr>
            <p:cNvPr id="29" name="24 CuadroTexto"/>
            <p:cNvSpPr txBox="1">
              <a:spLocks noChangeArrowheads="1"/>
            </p:cNvSpPr>
            <p:nvPr/>
          </p:nvSpPr>
          <p:spPr bwMode="auto">
            <a:xfrm rot="19331259">
              <a:off x="1409700" y="3094252"/>
              <a:ext cx="2386013" cy="407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Pumping well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24 CuadroTexto"/>
            <p:cNvSpPr txBox="1">
              <a:spLocks noChangeArrowheads="1"/>
            </p:cNvSpPr>
            <p:nvPr/>
          </p:nvSpPr>
          <p:spPr bwMode="auto">
            <a:xfrm rot="19331259">
              <a:off x="5514975" y="3022021"/>
              <a:ext cx="2386013" cy="407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Pumping wells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25144"/>
            <a:ext cx="250835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14324" y="980728"/>
            <a:ext cx="8578155" cy="55102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b="0" dirty="0" smtClean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err="1" smtClean="0">
                <a:latin typeface="Verdana" panose="020B0604030504040204" pitchFamily="34" charset="0"/>
              </a:rPr>
              <a:t>Análisis</a:t>
            </a:r>
            <a:r>
              <a:rPr lang="en-US" sz="1800" b="0" dirty="0" smtClean="0">
                <a:latin typeface="Verdana" panose="020B0604030504040204" pitchFamily="34" charset="0"/>
              </a:rPr>
              <a:t> y </a:t>
            </a:r>
            <a:r>
              <a:rPr lang="en-US" sz="1800" b="0" dirty="0" err="1" smtClean="0">
                <a:latin typeface="Verdana" panose="020B0604030504040204" pitchFamily="34" charset="0"/>
              </a:rPr>
              <a:t>modelización</a:t>
            </a:r>
            <a:r>
              <a:rPr lang="en-US" sz="1800" b="0" dirty="0" smtClean="0">
                <a:latin typeface="Verdana" panose="020B0604030504040204" pitchFamily="34" charset="0"/>
              </a:rPr>
              <a:t> de </a:t>
            </a:r>
            <a:r>
              <a:rPr lang="en-US" sz="1800" b="0" dirty="0" err="1" smtClean="0">
                <a:latin typeface="Verdana" panose="020B0604030504040204" pitchFamily="34" charset="0"/>
              </a:rPr>
              <a:t>las</a:t>
            </a:r>
            <a:r>
              <a:rPr lang="en-US" sz="1800" b="0" dirty="0" smtClean="0">
                <a:latin typeface="Verdana" panose="020B0604030504040204" pitchFamily="34" charset="0"/>
              </a:rPr>
              <a:t> </a:t>
            </a:r>
            <a:r>
              <a:rPr lang="en-US" sz="1800" b="0" dirty="0" err="1" smtClean="0">
                <a:latin typeface="Verdana" panose="020B0604030504040204" pitchFamily="34" charset="0"/>
              </a:rPr>
              <a:t>aguas</a:t>
            </a:r>
            <a:r>
              <a:rPr lang="en-US" sz="1800" b="0" dirty="0" smtClean="0">
                <a:latin typeface="Verdana" panose="020B0604030504040204" pitchFamily="34" charset="0"/>
              </a:rPr>
              <a:t> </a:t>
            </a:r>
            <a:r>
              <a:rPr lang="en-US" sz="1800" b="0" dirty="0" err="1" smtClean="0">
                <a:latin typeface="Verdana" panose="020B0604030504040204" pitchFamily="34" charset="0"/>
              </a:rPr>
              <a:t>subterráneas</a:t>
            </a:r>
            <a:r>
              <a:rPr lang="en-US" sz="1800" b="0" dirty="0" smtClean="0">
                <a:latin typeface="Verdana" panose="020B0604030504040204" pitchFamily="34" charset="0"/>
              </a:rPr>
              <a:t> y </a:t>
            </a:r>
            <a:r>
              <a:rPr lang="en-US" sz="1800" b="0" dirty="0" err="1" smtClean="0">
                <a:latin typeface="Verdana" panose="020B0604030504040204" pitchFamily="34" charset="0"/>
              </a:rPr>
              <a:t>fenómenos</a:t>
            </a:r>
            <a:r>
              <a:rPr lang="en-US" sz="1800" b="0" dirty="0" smtClean="0">
                <a:latin typeface="Verdana" panose="020B0604030504040204" pitchFamily="34" charset="0"/>
              </a:rPr>
              <a:t> de intrusion </a:t>
            </a:r>
            <a:r>
              <a:rPr lang="en-US" sz="1800" b="0" dirty="0" err="1" smtClean="0">
                <a:latin typeface="Verdana" panose="020B0604030504040204" pitchFamily="34" charset="0"/>
              </a:rPr>
              <a:t>salina</a:t>
            </a:r>
            <a:r>
              <a:rPr lang="en-US" sz="1800" b="0" dirty="0" smtClean="0">
                <a:latin typeface="Verdana" panose="020B0604030504040204" pitchFamily="34" charset="0"/>
              </a:rPr>
              <a:t> en </a:t>
            </a:r>
            <a:r>
              <a:rPr lang="en-US" sz="1800" b="0" dirty="0" err="1" smtClean="0">
                <a:latin typeface="Verdana" panose="020B0604030504040204" pitchFamily="34" charset="0"/>
              </a:rPr>
              <a:t>áreas</a:t>
            </a:r>
            <a:r>
              <a:rPr lang="en-US" sz="1800" b="0" dirty="0" smtClean="0">
                <a:latin typeface="Verdana" panose="020B0604030504040204" pitchFamily="34" charset="0"/>
              </a:rPr>
              <a:t> </a:t>
            </a:r>
            <a:r>
              <a:rPr lang="en-US" sz="1800" b="0" dirty="0" err="1" smtClean="0">
                <a:latin typeface="Verdana" panose="020B0604030504040204" pitchFamily="34" charset="0"/>
              </a:rPr>
              <a:t>costeras</a:t>
            </a:r>
            <a:r>
              <a:rPr lang="en-US" sz="1800" b="0" dirty="0" smtClean="0">
                <a:latin typeface="Verdana" panose="020B0604030504040204" pitchFamily="34" charset="0"/>
              </a:rPr>
              <a:t> (</a:t>
            </a:r>
            <a:r>
              <a:rPr lang="en-US" sz="1800" b="0" dirty="0" err="1" smtClean="0">
                <a:latin typeface="Verdana" panose="020B0604030504040204" pitchFamily="34" charset="0"/>
              </a:rPr>
              <a:t>ej</a:t>
            </a:r>
            <a:r>
              <a:rPr lang="en-US" sz="1800" b="0" dirty="0" smtClean="0">
                <a:latin typeface="Verdana" panose="020B0604030504040204" pitchFamily="34" charset="0"/>
              </a:rPr>
              <a:t>. </a:t>
            </a:r>
            <a:r>
              <a:rPr lang="en-US" sz="1800" b="0" dirty="0" err="1" smtClean="0">
                <a:latin typeface="Verdana" panose="020B0604030504040204" pitchFamily="34" charset="0"/>
              </a:rPr>
              <a:t>Guira</a:t>
            </a:r>
            <a:r>
              <a:rPr lang="en-US" sz="1800" b="0" dirty="0" smtClean="0">
                <a:latin typeface="Verdana" panose="020B0604030504040204" pitchFamily="34" charset="0"/>
              </a:rPr>
              <a:t> de Melena)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 smtClean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800" b="0" dirty="0" smtClean="0">
                <a:latin typeface="Verdana" panose="020B0604030504040204" pitchFamily="34" charset="0"/>
              </a:rPr>
              <a:t>Conceptos básicos de dinamicas densidad-dependientes a tomar en cuenta (espaciales 3D y temporales, impacto de las explotaciones). Impacto de la fracturacion. Ejemplos en FEFLOW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1800" b="0" dirty="0" smtClean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800" b="0" dirty="0" smtClean="0">
                <a:latin typeface="Verdana" panose="020B0604030504040204" pitchFamily="34" charset="0"/>
              </a:rPr>
              <a:t>Cómo incluir las salidas de modelos determínisticos en un análisis conceptual de manejo.</a:t>
            </a:r>
            <a:endParaRPr lang="en-GB" sz="1800" b="1" dirty="0" smtClean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800" b="1" kern="0" dirty="0" smtClean="0">
                <a:solidFill>
                  <a:srgbClr val="FFFFFF">
                    <a:lumMod val="95000"/>
                  </a:srgbClr>
                </a:solidFill>
              </a:rPr>
              <a:t>OBJETIVOS </a:t>
            </a:r>
            <a:endParaRPr lang="en-US" sz="3800" b="1" kern="0" dirty="0" smtClean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6512" y="-27384"/>
            <a:ext cx="9180512" cy="11430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800" b="1" kern="0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4324" y="1268760"/>
            <a:ext cx="8578155" cy="55102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000" b="0" dirty="0" smtClean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latin typeface="Verdana" panose="020B0604030504040204" pitchFamily="34" charset="0"/>
              </a:rPr>
              <a:t>Mejorar</a:t>
            </a:r>
            <a:r>
              <a:rPr lang="en-US" sz="2000" b="0" dirty="0" smtClean="0">
                <a:latin typeface="Verdana" panose="020B0604030504040204" pitchFamily="34" charset="0"/>
              </a:rPr>
              <a:t> el </a:t>
            </a:r>
            <a:r>
              <a:rPr lang="en-US" sz="2000" b="0" dirty="0" err="1" smtClean="0">
                <a:latin typeface="Verdana" panose="020B0604030504040204" pitchFamily="34" charset="0"/>
              </a:rPr>
              <a:t>conocimiento</a:t>
            </a:r>
            <a:r>
              <a:rPr lang="en-US" sz="2000" b="0" dirty="0" smtClean="0">
                <a:latin typeface="Verdana" panose="020B0604030504040204" pitchFamily="34" charset="0"/>
              </a:rPr>
              <a:t> </a:t>
            </a:r>
            <a:r>
              <a:rPr lang="en-US" sz="2000" b="0" dirty="0" err="1" smtClean="0">
                <a:latin typeface="Verdana" panose="020B0604030504040204" pitchFamily="34" charset="0"/>
              </a:rPr>
              <a:t>sobre</a:t>
            </a:r>
            <a:r>
              <a:rPr lang="en-US" sz="2000" b="0" dirty="0" smtClean="0">
                <a:latin typeface="Verdana" panose="020B0604030504040204" pitchFamily="34" charset="0"/>
              </a:rPr>
              <a:t> la </a:t>
            </a:r>
            <a:r>
              <a:rPr lang="en-US" sz="2000" dirty="0" err="1" smtClean="0">
                <a:latin typeface="Verdana" panose="020B0604030504040204" pitchFamily="34" charset="0"/>
              </a:rPr>
              <a:t>variabilidad</a:t>
            </a:r>
            <a:r>
              <a:rPr lang="en-US" sz="2000" dirty="0" smtClean="0">
                <a:latin typeface="Verdana" panose="020B0604030504040204" pitchFamily="34" charset="0"/>
              </a:rPr>
              <a:t> </a:t>
            </a:r>
            <a:r>
              <a:rPr lang="en-US" sz="2000" dirty="0" err="1" smtClean="0">
                <a:latin typeface="Verdana" panose="020B0604030504040204" pitchFamily="34" charset="0"/>
              </a:rPr>
              <a:t>climatica</a:t>
            </a:r>
            <a:r>
              <a:rPr lang="en-US" sz="2000" dirty="0" smtClean="0">
                <a:latin typeface="Verdana" panose="020B0604030504040204" pitchFamily="34" charset="0"/>
              </a:rPr>
              <a:t> </a:t>
            </a:r>
            <a:r>
              <a:rPr lang="en-US" sz="2000" b="0" dirty="0" smtClean="0">
                <a:latin typeface="Verdana" panose="020B0604030504040204" pitchFamily="34" charset="0"/>
              </a:rPr>
              <a:t>y </a:t>
            </a:r>
            <a:r>
              <a:rPr lang="en-US" sz="2000" dirty="0" err="1" smtClean="0">
                <a:latin typeface="Verdana" panose="020B0604030504040204" pitchFamily="34" charset="0"/>
              </a:rPr>
              <a:t>cambio</a:t>
            </a:r>
            <a:r>
              <a:rPr lang="en-US" sz="2000" dirty="0" smtClean="0">
                <a:latin typeface="Verdana" panose="020B0604030504040204" pitchFamily="34" charset="0"/>
              </a:rPr>
              <a:t> de </a:t>
            </a:r>
            <a:r>
              <a:rPr lang="en-US" sz="2000" dirty="0" err="1" smtClean="0">
                <a:latin typeface="Verdana" panose="020B0604030504040204" pitchFamily="34" charset="0"/>
              </a:rPr>
              <a:t>uso</a:t>
            </a:r>
            <a:r>
              <a:rPr lang="en-US" sz="2000" dirty="0" smtClean="0">
                <a:latin typeface="Verdana" panose="020B0604030504040204" pitchFamily="34" charset="0"/>
              </a:rPr>
              <a:t> de la </a:t>
            </a:r>
            <a:r>
              <a:rPr lang="en-US" sz="2000" dirty="0" err="1" smtClean="0">
                <a:latin typeface="Verdana" panose="020B0604030504040204" pitchFamily="34" charset="0"/>
              </a:rPr>
              <a:t>tierra</a:t>
            </a:r>
            <a:r>
              <a:rPr lang="en-US" sz="2000" b="0" dirty="0" smtClean="0">
                <a:latin typeface="Verdana" panose="020B0604030504040204" pitchFamily="34" charset="0"/>
              </a:rPr>
              <a:t>, y </a:t>
            </a:r>
            <a:r>
              <a:rPr lang="en-US" sz="2000" b="0" dirty="0" err="1" smtClean="0">
                <a:latin typeface="Verdana" panose="020B0604030504040204" pitchFamily="34" charset="0"/>
              </a:rPr>
              <a:t>su</a:t>
            </a:r>
            <a:r>
              <a:rPr lang="en-US" sz="2000" b="0" dirty="0" smtClean="0">
                <a:latin typeface="Verdana" panose="020B0604030504040204" pitchFamily="34" charset="0"/>
              </a:rPr>
              <a:t> </a:t>
            </a:r>
            <a:r>
              <a:rPr lang="en-US" sz="2000" b="0" dirty="0" err="1" smtClean="0">
                <a:latin typeface="Verdana" panose="020B0604030504040204" pitchFamily="34" charset="0"/>
              </a:rPr>
              <a:t>impacto</a:t>
            </a:r>
            <a:r>
              <a:rPr lang="en-US" sz="2000" b="0" dirty="0" smtClean="0">
                <a:latin typeface="Verdana" panose="020B0604030504040204" pitchFamily="34" charset="0"/>
              </a:rPr>
              <a:t> </a:t>
            </a:r>
            <a:r>
              <a:rPr lang="en-US" sz="2000" b="0" dirty="0" err="1" smtClean="0">
                <a:latin typeface="Verdana" panose="020B0604030504040204" pitchFamily="34" charset="0"/>
              </a:rPr>
              <a:t>sobre</a:t>
            </a:r>
            <a:r>
              <a:rPr lang="en-US" sz="2000" b="0" dirty="0" smtClean="0">
                <a:latin typeface="Verdana" panose="020B0604030504040204" pitchFamily="34" charset="0"/>
              </a:rPr>
              <a:t> la </a:t>
            </a:r>
            <a:r>
              <a:rPr lang="en-US" sz="2000" b="0" dirty="0" err="1" smtClean="0">
                <a:latin typeface="Verdana" panose="020B0604030504040204" pitchFamily="34" charset="0"/>
              </a:rPr>
              <a:t>capacidad</a:t>
            </a:r>
            <a:r>
              <a:rPr lang="en-US" sz="2000" b="0" dirty="0" smtClean="0">
                <a:latin typeface="Verdana" panose="020B0604030504040204" pitchFamily="34" charset="0"/>
              </a:rPr>
              <a:t> de </a:t>
            </a:r>
            <a:r>
              <a:rPr lang="en-US" sz="2000" dirty="0" err="1" smtClean="0">
                <a:latin typeface="Verdana" panose="020B0604030504040204" pitchFamily="34" charset="0"/>
              </a:rPr>
              <a:t>producción</a:t>
            </a:r>
            <a:r>
              <a:rPr lang="en-US" sz="2000" dirty="0" smtClean="0">
                <a:latin typeface="Verdana" panose="020B0604030504040204" pitchFamily="34" charset="0"/>
              </a:rPr>
              <a:t> </a:t>
            </a:r>
            <a:r>
              <a:rPr lang="en-US" sz="2000" dirty="0" err="1" smtClean="0">
                <a:latin typeface="Verdana" panose="020B0604030504040204" pitchFamily="34" charset="0"/>
              </a:rPr>
              <a:t>agrícola</a:t>
            </a:r>
            <a:r>
              <a:rPr lang="en-US" sz="2000" b="0" dirty="0" smtClean="0">
                <a:latin typeface="Verdana" panose="020B060403050404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 smtClean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latin typeface="Verdana" panose="020B0604030504040204" pitchFamily="34" charset="0"/>
              </a:rPr>
              <a:t>Enfoque</a:t>
            </a:r>
            <a:r>
              <a:rPr lang="en-US" sz="2000" b="0" dirty="0" smtClean="0">
                <a:latin typeface="Verdana" panose="020B0604030504040204" pitchFamily="34" charset="0"/>
              </a:rPr>
              <a:t> Water4Dev: </a:t>
            </a:r>
            <a:r>
              <a:rPr lang="en-US" sz="2000" b="0" dirty="0" err="1" smtClean="0">
                <a:latin typeface="Verdana" panose="020B0604030504040204" pitchFamily="34" charset="0"/>
              </a:rPr>
              <a:t>Análisis</a:t>
            </a:r>
            <a:r>
              <a:rPr lang="en-US" sz="2000" b="0" dirty="0" smtClean="0">
                <a:latin typeface="Verdana" panose="020B0604030504040204" pitchFamily="34" charset="0"/>
              </a:rPr>
              <a:t> del </a:t>
            </a:r>
            <a:r>
              <a:rPr lang="en-US" sz="2000" dirty="0" smtClean="0">
                <a:latin typeface="Verdana" panose="020B0604030504040204" pitchFamily="34" charset="0"/>
              </a:rPr>
              <a:t>balance </a:t>
            </a:r>
            <a:r>
              <a:rPr lang="en-US" sz="2000" dirty="0" err="1" smtClean="0">
                <a:latin typeface="Verdana" panose="020B0604030504040204" pitchFamily="34" charset="0"/>
              </a:rPr>
              <a:t>hídrico</a:t>
            </a:r>
            <a:r>
              <a:rPr lang="en-US" sz="2000" dirty="0" smtClean="0">
                <a:latin typeface="Verdana" panose="020B0604030504040204" pitchFamily="34" charset="0"/>
              </a:rPr>
              <a:t> y </a:t>
            </a:r>
            <a:r>
              <a:rPr lang="en-US" sz="2000" dirty="0" err="1" smtClean="0">
                <a:latin typeface="Verdana" panose="020B0604030504040204" pitchFamily="34" charset="0"/>
              </a:rPr>
              <a:t>manejo</a:t>
            </a:r>
            <a:r>
              <a:rPr lang="en-US" sz="2000" dirty="0" smtClean="0">
                <a:latin typeface="Verdana" panose="020B0604030504040204" pitchFamily="34" charset="0"/>
              </a:rPr>
              <a:t> del </a:t>
            </a:r>
            <a:r>
              <a:rPr lang="en-US" sz="2000" dirty="0" err="1" smtClean="0">
                <a:latin typeface="Verdana" panose="020B0604030504040204" pitchFamily="34" charset="0"/>
              </a:rPr>
              <a:t>agua</a:t>
            </a:r>
            <a:r>
              <a:rPr lang="en-US" sz="2000" dirty="0" smtClean="0">
                <a:latin typeface="Verdana" panose="020B0604030504040204" pitchFamily="34" charset="0"/>
              </a:rPr>
              <a:t>, </a:t>
            </a:r>
            <a:r>
              <a:rPr lang="en-US" sz="2000" dirty="0" err="1" smtClean="0">
                <a:latin typeface="Verdana" panose="020B0604030504040204" pitchFamily="34" charset="0"/>
              </a:rPr>
              <a:t>escala</a:t>
            </a:r>
            <a:r>
              <a:rPr lang="en-US" sz="2000" dirty="0" smtClean="0">
                <a:latin typeface="Verdana" panose="020B0604030504040204" pitchFamily="34" charset="0"/>
              </a:rPr>
              <a:t> local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it-IT" dirty="0" smtClean="0">
              <a:latin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800" b="1" dirty="0" smtClean="0">
                <a:latin typeface="Verdana" panose="020B0604030504040204" pitchFamily="34" charset="0"/>
              </a:rPr>
              <a:t>Disponibilidad</a:t>
            </a:r>
            <a:r>
              <a:rPr lang="it-IT" sz="1800" dirty="0" smtClean="0">
                <a:latin typeface="Verdana" panose="020B0604030504040204" pitchFamily="34" charset="0"/>
              </a:rPr>
              <a:t> de agua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800" b="1" dirty="0" smtClean="0">
                <a:latin typeface="Verdana" panose="020B0604030504040204" pitchFamily="34" charset="0"/>
              </a:rPr>
              <a:t>Demanda</a:t>
            </a:r>
            <a:r>
              <a:rPr lang="it-IT" sz="1800" b="0" dirty="0" smtClean="0">
                <a:latin typeface="Verdana" panose="020B0604030504040204" pitchFamily="34" charset="0"/>
              </a:rPr>
              <a:t> de agua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800" b="1" dirty="0" smtClean="0">
                <a:latin typeface="Verdana" panose="020B0604030504040204" pitchFamily="34" charset="0"/>
              </a:rPr>
              <a:t>Infraestructura de manejo </a:t>
            </a:r>
            <a:r>
              <a:rPr lang="it-IT" sz="1800" dirty="0" smtClean="0">
                <a:latin typeface="Verdana" panose="020B0604030504040204" pitchFamily="34" charset="0"/>
              </a:rPr>
              <a:t>(embalses, canales, asignación de agua, etc)</a:t>
            </a:r>
            <a:endParaRPr lang="en-US" sz="1800" b="0" dirty="0" smtClean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b="0" dirty="0" smtClean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dirty="0" err="1" smtClean="0">
                <a:latin typeface="Verdana" panose="020B0604030504040204" pitchFamily="34" charset="0"/>
              </a:rPr>
              <a:t>Suministrar</a:t>
            </a:r>
            <a:r>
              <a:rPr lang="en-GB" sz="2000" b="0" dirty="0" smtClean="0">
                <a:latin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</a:rPr>
              <a:t>herramientas</a:t>
            </a:r>
            <a:r>
              <a:rPr lang="en-GB" sz="2000" b="0" dirty="0" smtClean="0">
                <a:latin typeface="Verdana" panose="020B0604030504040204" pitchFamily="34" charset="0"/>
              </a:rPr>
              <a:t> </a:t>
            </a:r>
            <a:r>
              <a:rPr lang="en-GB" sz="2000" b="0" dirty="0" err="1" smtClean="0">
                <a:latin typeface="Verdana" panose="020B0604030504040204" pitchFamily="34" charset="0"/>
              </a:rPr>
              <a:t>para</a:t>
            </a:r>
            <a:r>
              <a:rPr lang="en-GB" sz="2000" b="0" dirty="0" smtClean="0">
                <a:latin typeface="Verdana" panose="020B0604030504040204" pitchFamily="34" charset="0"/>
              </a:rPr>
              <a:t> la </a:t>
            </a:r>
            <a:r>
              <a:rPr lang="en-GB" sz="2000" b="0" dirty="0" err="1" smtClean="0">
                <a:latin typeface="Verdana" panose="020B0604030504040204" pitchFamily="34" charset="0"/>
              </a:rPr>
              <a:t>facilitar</a:t>
            </a:r>
            <a:r>
              <a:rPr lang="en-GB" sz="2000" b="0" dirty="0" smtClean="0">
                <a:latin typeface="Verdana" panose="020B0604030504040204" pitchFamily="34" charset="0"/>
              </a:rPr>
              <a:t> la </a:t>
            </a:r>
            <a:r>
              <a:rPr lang="en-GB" sz="2000" dirty="0" err="1" smtClean="0">
                <a:latin typeface="Verdana" panose="020B0604030504040204" pitchFamily="34" charset="0"/>
              </a:rPr>
              <a:t>toma</a:t>
            </a:r>
            <a:r>
              <a:rPr lang="en-GB" sz="2000" dirty="0" smtClean="0">
                <a:latin typeface="Verdana" panose="020B0604030504040204" pitchFamily="34" charset="0"/>
              </a:rPr>
              <a:t> de </a:t>
            </a:r>
            <a:r>
              <a:rPr lang="en-GB" sz="2000" dirty="0" err="1" smtClean="0">
                <a:latin typeface="Verdana" panose="020B0604030504040204" pitchFamily="34" charset="0"/>
              </a:rPr>
              <a:t>decisiones</a:t>
            </a:r>
            <a:r>
              <a:rPr lang="en-GB" sz="2000" dirty="0" smtClean="0">
                <a:latin typeface="Verdana" panose="020B0604030504040204" pitchFamily="34" charset="0"/>
              </a:rPr>
              <a:t> y </a:t>
            </a:r>
            <a:r>
              <a:rPr lang="en-GB" sz="2000" dirty="0" err="1" smtClean="0">
                <a:latin typeface="Verdana" panose="020B0604030504040204" pitchFamily="34" charset="0"/>
              </a:rPr>
              <a:t>gestion</a:t>
            </a:r>
            <a:r>
              <a:rPr lang="en-GB" sz="2000" dirty="0" smtClean="0">
                <a:latin typeface="Verdana" panose="020B0604030504040204" pitchFamily="34" charset="0"/>
              </a:rPr>
              <a:t> </a:t>
            </a:r>
            <a:r>
              <a:rPr lang="en-GB" sz="2000" b="0" dirty="0" smtClean="0">
                <a:latin typeface="Verdana" panose="020B0604030504040204" pitchFamily="34" charset="0"/>
              </a:rPr>
              <a:t>de los </a:t>
            </a:r>
            <a:r>
              <a:rPr lang="en-GB" sz="2000" dirty="0" err="1" smtClean="0">
                <a:latin typeface="Verdana" panose="020B0604030504040204" pitchFamily="34" charset="0"/>
              </a:rPr>
              <a:t>recursos</a:t>
            </a:r>
            <a:r>
              <a:rPr lang="en-GB" sz="2000" dirty="0" smtClean="0">
                <a:latin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</a:rPr>
              <a:t>hidricos</a:t>
            </a:r>
            <a:endParaRPr lang="en-GB" sz="2000" dirty="0" smtClean="0">
              <a:latin typeface="Verdana" panose="020B0604030504040204" pitchFamily="34" charset="0"/>
            </a:endParaRPr>
          </a:p>
          <a:p>
            <a:endParaRPr lang="en-GB" sz="2000" b="0" dirty="0" smtClean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b="1" i="1" dirty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b="1" i="1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40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800" b="1" kern="0" dirty="0" smtClean="0">
              <a:solidFill>
                <a:srgbClr val="FFFFFF">
                  <a:lumMod val="95000"/>
                </a:srgbClr>
              </a:solidFill>
            </a:endParaRPr>
          </a:p>
        </p:txBody>
      </p:sp>
      <p:pic>
        <p:nvPicPr>
          <p:cNvPr id="18" name="Picture 153" descr="SDXTMPPPT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77825">
            <a:off x="800831" y="1883594"/>
            <a:ext cx="380206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4328356" y="1135376"/>
            <a:ext cx="4780148" cy="48859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196752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067944" y="3502749"/>
            <a:ext cx="1224136" cy="52322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sx="103000" sy="103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C00000"/>
                </a:solidFill>
              </a:rPr>
              <a:t>Proceso Consultivo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24127" y="2780927"/>
            <a:ext cx="2963086" cy="92333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sx="103000" sy="103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ES" b="1" dirty="0" smtClean="0">
              <a:solidFill>
                <a:srgbClr val="C00000"/>
              </a:solidFill>
            </a:endParaRPr>
          </a:p>
          <a:p>
            <a:r>
              <a:rPr lang="es-ES" b="1" dirty="0" smtClean="0">
                <a:solidFill>
                  <a:srgbClr val="C00000"/>
                </a:solidFill>
              </a:rPr>
              <a:t>MODELACIÓN Y</a:t>
            </a:r>
          </a:p>
          <a:p>
            <a:r>
              <a:rPr lang="es-ES" b="1" dirty="0" smtClean="0">
                <a:solidFill>
                  <a:srgbClr val="C00000"/>
                </a:solidFill>
              </a:rPr>
              <a:t>SIMULACIÓN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42688" y="2492896"/>
            <a:ext cx="1751640" cy="1470326"/>
            <a:chOff x="7342688" y="2492896"/>
            <a:chExt cx="1751640" cy="1470326"/>
          </a:xfrm>
        </p:grpSpPr>
        <p:pic>
          <p:nvPicPr>
            <p:cNvPr id="6147" name="Picture 3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167" y="2924944"/>
              <a:ext cx="1017046" cy="1038278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7342688" y="2492896"/>
              <a:ext cx="1751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SI Basal-Agua</a:t>
              </a:r>
              <a:endParaRPr lang="en-US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-7016" y="-99392"/>
            <a:ext cx="8964488" cy="1143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3000" b="1" kern="0" dirty="0">
                <a:solidFill>
                  <a:srgbClr val="FFFFFF">
                    <a:lumMod val="95000"/>
                  </a:srgbClr>
                </a:solidFill>
              </a:rPr>
              <a:t>USO DEL SISTEMA DE </a:t>
            </a:r>
            <a:r>
              <a:rPr lang="es-ES" sz="3000" b="1" kern="0" dirty="0" smtClean="0">
                <a:solidFill>
                  <a:srgbClr val="FFFFFF">
                    <a:lumMod val="95000"/>
                  </a:srgbClr>
                </a:solidFill>
              </a:rPr>
              <a:t>MODELACIÓN</a:t>
            </a:r>
            <a:endParaRPr lang="es-ES" sz="3000" b="1" kern="0" dirty="0">
              <a:solidFill>
                <a:srgbClr val="FFFFFF">
                  <a:lumMod val="95000"/>
                </a:srgbClr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s-ES" sz="3000" b="1" kern="0" dirty="0">
                <a:solidFill>
                  <a:srgbClr val="FFFFFF">
                    <a:lumMod val="95000"/>
                  </a:srgbClr>
                </a:solidFill>
              </a:rPr>
              <a:t>EN LA TOMA DE DECISIONES</a:t>
            </a:r>
          </a:p>
        </p:txBody>
      </p:sp>
      <p:pic>
        <p:nvPicPr>
          <p:cNvPr id="19" name="Picture 153" descr="SDXTMPPPT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96579">
            <a:off x="364992" y="2433379"/>
            <a:ext cx="380206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3" descr="SDXTMPPPT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07864">
            <a:off x="244719" y="1433880"/>
            <a:ext cx="380206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619672" y="177281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prstClr val="black"/>
                </a:solidFill>
              </a:rPr>
              <a:t>NECESIDADES/ PROBLEMAS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8888" y="4896337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prstClr val="black"/>
                </a:solidFill>
              </a:rPr>
              <a:t>TOMA DE DECISIONES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51746" y="47251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prstClr val="black"/>
                </a:solidFill>
              </a:rPr>
              <a:t>Soluciones potenciales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0" y="148478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prstClr val="black"/>
                </a:solidFill>
              </a:rPr>
              <a:t>Análisis exploratorio de soluciones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>
            <a:off x="4644008" y="5113650"/>
            <a:ext cx="432048" cy="360040"/>
          </a:xfrm>
          <a:prstGeom prst="triangl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ES" dirty="0" smtClean="0">
                <a:solidFill>
                  <a:prstClr val="black"/>
                </a:solidFill>
              </a:rPr>
              <a:t>!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5" name="Picture 153" descr="SDXTMPPPT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87884">
            <a:off x="-187157" y="1982957"/>
            <a:ext cx="380206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5496" y="3284984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prstClr val="black"/>
                </a:solidFill>
              </a:rPr>
              <a:t>IMPLEMENTACIÓN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87824" y="6228020"/>
            <a:ext cx="365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prstClr val="black"/>
                </a:solidFill>
              </a:rPr>
              <a:t>Otros aspectos a considerar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Curved Down Arrow 31"/>
          <p:cNvSpPr/>
          <p:nvPr/>
        </p:nvSpPr>
        <p:spPr>
          <a:xfrm rot="12398517">
            <a:off x="1513457" y="5788693"/>
            <a:ext cx="1665210" cy="562882"/>
          </a:xfrm>
          <a:prstGeom prst="curvedDownArrow">
            <a:avLst>
              <a:gd name="adj1" fmla="val 25000"/>
              <a:gd name="adj2" fmla="val 50000"/>
              <a:gd name="adj3" fmla="val 26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Curved Down Arrow 34"/>
          <p:cNvSpPr/>
          <p:nvPr/>
        </p:nvSpPr>
        <p:spPr>
          <a:xfrm rot="18904547">
            <a:off x="4303396" y="2400827"/>
            <a:ext cx="1684050" cy="676301"/>
          </a:xfrm>
          <a:prstGeom prst="curvedDownArrow">
            <a:avLst>
              <a:gd name="adj1" fmla="val 25000"/>
              <a:gd name="adj2" fmla="val 50000"/>
              <a:gd name="adj3" fmla="val 2628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16016" y="2556193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prstClr val="black"/>
                </a:solidFill>
              </a:rPr>
              <a:t>Mejora de</a:t>
            </a:r>
          </a:p>
          <a:p>
            <a:r>
              <a:rPr lang="es-ES" sz="1600" dirty="0" smtClean="0">
                <a:solidFill>
                  <a:prstClr val="black"/>
                </a:solidFill>
              </a:rPr>
              <a:t>la Solución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7824" y="34290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prstClr val="black"/>
                </a:solidFill>
              </a:rPr>
              <a:t>ANÁLISIS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3" name="Curved Down Arrow 42"/>
          <p:cNvSpPr/>
          <p:nvPr/>
        </p:nvSpPr>
        <p:spPr>
          <a:xfrm rot="9016505">
            <a:off x="3170860" y="4527076"/>
            <a:ext cx="1372670" cy="521665"/>
          </a:xfrm>
          <a:prstGeom prst="curvedDownArrow">
            <a:avLst>
              <a:gd name="adj1" fmla="val 25000"/>
              <a:gd name="adj2" fmla="val 50000"/>
              <a:gd name="adj3" fmla="val 2628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Curved Down Arrow 38"/>
          <p:cNvSpPr/>
          <p:nvPr/>
        </p:nvSpPr>
        <p:spPr>
          <a:xfrm rot="10428623">
            <a:off x="4542185" y="4001750"/>
            <a:ext cx="1941466" cy="679043"/>
          </a:xfrm>
          <a:prstGeom prst="curvedDownArrow">
            <a:avLst>
              <a:gd name="adj1" fmla="val 25000"/>
              <a:gd name="adj2" fmla="val 50000"/>
              <a:gd name="adj3" fmla="val 2628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 rot="271427">
            <a:off x="3891247" y="2169856"/>
            <a:ext cx="2786869" cy="887886"/>
          </a:xfrm>
          <a:prstGeom prst="curvedDownArrow">
            <a:avLst>
              <a:gd name="adj1" fmla="val 25000"/>
              <a:gd name="adj2" fmla="val 50000"/>
              <a:gd name="adj3" fmla="val 2628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076056" y="5085184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prstClr val="black"/>
                </a:solidFill>
              </a:rPr>
              <a:t>Importante considerar la incertidumbre de  algunas variables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7" grpId="0" animBg="1"/>
      <p:bldP spid="22" grpId="0" animBg="1"/>
      <p:bldP spid="33" grpId="0"/>
      <p:bldP spid="20" grpId="0"/>
      <p:bldP spid="42" grpId="0" animBg="1"/>
      <p:bldP spid="28" grpId="0"/>
      <p:bldP spid="32" grpId="0" animBg="1"/>
      <p:bldP spid="35" grpId="0" animBg="1"/>
      <p:bldP spid="38" grpId="0"/>
      <p:bldP spid="43" grpId="0" animBg="1"/>
      <p:bldP spid="39" grpId="0" animBg="1"/>
      <p:bldP spid="34" grpId="0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320713"/>
              </p:ext>
            </p:extLst>
          </p:nvPr>
        </p:nvGraphicFramePr>
        <p:xfrm>
          <a:off x="395536" y="1340768"/>
          <a:ext cx="8496936" cy="729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</a:tblGrid>
              <a:tr h="216024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2013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smtClean="0">
                          <a:effectLst/>
                        </a:rPr>
                        <a:t>My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J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err="1" smtClean="0">
                          <a:effectLst/>
                        </a:rPr>
                        <a:t>Jl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smtClean="0">
                          <a:effectLst/>
                        </a:rPr>
                        <a:t>My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J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err="1" smtClean="0">
                          <a:effectLst/>
                        </a:rPr>
                        <a:t>Jl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800" b="1" kern="0" dirty="0" smtClean="0">
                <a:solidFill>
                  <a:srgbClr val="FFFFFF">
                    <a:lumMod val="95000"/>
                  </a:srgbClr>
                </a:solidFill>
              </a:rPr>
              <a:t>HITOS EN EL PROYECTO</a:t>
            </a:r>
            <a:endParaRPr lang="en-US" sz="3800" b="1" kern="0" dirty="0" smtClean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2383284"/>
            <a:ext cx="8496944" cy="5510212"/>
          </a:xfrm>
        </p:spPr>
        <p:txBody>
          <a:bodyPr/>
          <a:lstStyle/>
          <a:p>
            <a:pPr marL="0" indent="0"/>
            <a:endParaRPr lang="en-GB" sz="1800" b="0" dirty="0" smtClean="0">
              <a:latin typeface="Verdana" panose="020B0604030504040204" pitchFamily="34" charset="0"/>
            </a:endParaRPr>
          </a:p>
          <a:p>
            <a:pPr marL="0" indent="0"/>
            <a:r>
              <a:rPr lang="en-GB" sz="1800" b="0" dirty="0" smtClean="0">
                <a:latin typeface="Verdana" panose="020B0604030504040204" pitchFamily="34" charset="0"/>
              </a:rPr>
              <a:t>Reunion de </a:t>
            </a:r>
            <a:r>
              <a:rPr lang="en-GB" sz="1800" b="0" dirty="0" err="1" smtClean="0">
                <a:latin typeface="Verdana" panose="020B0604030504040204" pitchFamily="34" charset="0"/>
              </a:rPr>
              <a:t>lanzamiento</a:t>
            </a:r>
            <a:r>
              <a:rPr lang="en-GB" sz="1800" b="0" dirty="0" smtClean="0">
                <a:latin typeface="Verdana" panose="020B0604030504040204" pitchFamily="34" charset="0"/>
              </a:rPr>
              <a:t> del </a:t>
            </a:r>
            <a:r>
              <a:rPr lang="en-GB" sz="1800" b="0" dirty="0" err="1" smtClean="0">
                <a:latin typeface="Verdana" panose="020B0604030504040204" pitchFamily="34" charset="0"/>
              </a:rPr>
              <a:t>proyecto</a:t>
            </a:r>
            <a:r>
              <a:rPr lang="en-GB" sz="1800" b="0" dirty="0" smtClean="0">
                <a:latin typeface="Verdana" panose="020B0604030504040204" pitchFamily="34" charset="0"/>
              </a:rPr>
              <a:t> en Italia</a:t>
            </a:r>
          </a:p>
          <a:p>
            <a:pPr marL="0" indent="0"/>
            <a:endParaRPr lang="en-GB" sz="1800" b="0" dirty="0" smtClean="0">
              <a:latin typeface="Verdana" panose="020B0604030504040204" pitchFamily="34" charset="0"/>
            </a:endParaRPr>
          </a:p>
          <a:p>
            <a:pPr marL="0" indent="0"/>
            <a:r>
              <a:rPr lang="en-GB" sz="1800" b="0" dirty="0" err="1" smtClean="0">
                <a:latin typeface="Verdana" panose="020B0604030504040204" pitchFamily="34" charset="0"/>
              </a:rPr>
              <a:t>Elaboración</a:t>
            </a:r>
            <a:r>
              <a:rPr lang="en-GB" sz="1800" b="0" dirty="0" smtClean="0">
                <a:latin typeface="Verdana" panose="020B0604030504040204" pitchFamily="34" charset="0"/>
              </a:rPr>
              <a:t> </a:t>
            </a:r>
            <a:r>
              <a:rPr lang="en-GB" sz="1800" b="0" dirty="0" err="1" smtClean="0">
                <a:latin typeface="Verdana" panose="020B0604030504040204" pitchFamily="34" charset="0"/>
              </a:rPr>
              <a:t>documento</a:t>
            </a:r>
            <a:r>
              <a:rPr lang="en-GB" sz="1800" b="0" dirty="0" smtClean="0">
                <a:latin typeface="Verdana" panose="020B0604030504040204" pitchFamily="34" charset="0"/>
              </a:rPr>
              <a:t> </a:t>
            </a:r>
            <a:r>
              <a:rPr lang="en-GB" sz="1800" b="0" dirty="0" err="1" smtClean="0">
                <a:latin typeface="Verdana" panose="020B0604030504040204" pitchFamily="34" charset="0"/>
              </a:rPr>
              <a:t>técnico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dirty="0" err="1" smtClean="0">
                <a:latin typeface="Verdana" panose="020B0604030504040204" pitchFamily="34" charset="0"/>
              </a:rPr>
              <a:t>análisis</a:t>
            </a:r>
            <a:r>
              <a:rPr lang="en-GB" sz="1800" dirty="0" smtClean="0">
                <a:latin typeface="Verdana" panose="020B0604030504040204" pitchFamily="34" charset="0"/>
              </a:rPr>
              <a:t> de </a:t>
            </a:r>
            <a:r>
              <a:rPr lang="en-GB" sz="1800" dirty="0" err="1" smtClean="0">
                <a:latin typeface="Verdana" panose="020B0604030504040204" pitchFamily="34" charset="0"/>
              </a:rPr>
              <a:t>problemas</a:t>
            </a:r>
            <a:r>
              <a:rPr lang="en-GB" sz="1800" dirty="0" smtClean="0">
                <a:latin typeface="Verdana" panose="020B0604030504040204" pitchFamily="34" charset="0"/>
              </a:rPr>
              <a:t> </a:t>
            </a:r>
            <a:r>
              <a:rPr lang="en-GB" sz="1800" b="0" dirty="0" smtClean="0">
                <a:latin typeface="Verdana" panose="020B0604030504040204" pitchFamily="34" charset="0"/>
              </a:rPr>
              <a:t>y </a:t>
            </a:r>
            <a:r>
              <a:rPr lang="en-GB" sz="1800" b="0" dirty="0" err="1" smtClean="0">
                <a:latin typeface="Verdana" panose="020B0604030504040204" pitchFamily="34" charset="0"/>
              </a:rPr>
              <a:t>revisión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dirty="0" err="1" smtClean="0">
                <a:latin typeface="Verdana" panose="020B0604030504040204" pitchFamily="34" charset="0"/>
              </a:rPr>
              <a:t>sistemas</a:t>
            </a:r>
            <a:r>
              <a:rPr lang="en-GB" sz="1800" dirty="0" smtClean="0">
                <a:latin typeface="Verdana" panose="020B0604030504040204" pitchFamily="34" charset="0"/>
              </a:rPr>
              <a:t> de </a:t>
            </a:r>
            <a:r>
              <a:rPr lang="en-GB" sz="1800" dirty="0" err="1" smtClean="0">
                <a:latin typeface="Verdana" panose="020B0604030504040204" pitchFamily="34" charset="0"/>
              </a:rPr>
              <a:t>modelización</a:t>
            </a:r>
            <a:r>
              <a:rPr lang="en-GB" sz="1800" dirty="0" smtClean="0">
                <a:latin typeface="Verdana" panose="020B0604030504040204" pitchFamily="34" charset="0"/>
              </a:rPr>
              <a:t> </a:t>
            </a:r>
            <a:r>
              <a:rPr lang="en-GB" sz="1800" b="0" dirty="0" smtClean="0">
                <a:latin typeface="Verdana" panose="020B0604030504040204" pitchFamily="34" charset="0"/>
              </a:rPr>
              <a:t>de </a:t>
            </a:r>
            <a:r>
              <a:rPr lang="en-GB" sz="1800" b="0" dirty="0" err="1" smtClean="0">
                <a:latin typeface="Verdana" panose="020B0604030504040204" pitchFamily="34" charset="0"/>
              </a:rPr>
              <a:t>recursos</a:t>
            </a:r>
            <a:r>
              <a:rPr lang="en-GB" sz="1800" b="0" dirty="0" smtClean="0">
                <a:latin typeface="Verdana" panose="020B0604030504040204" pitchFamily="34" charset="0"/>
              </a:rPr>
              <a:t> </a:t>
            </a:r>
            <a:r>
              <a:rPr lang="en-GB" sz="1800" b="0" dirty="0" err="1" smtClean="0">
                <a:latin typeface="Verdana" panose="020B0604030504040204" pitchFamily="34" charset="0"/>
              </a:rPr>
              <a:t>hídricos</a:t>
            </a:r>
            <a:endParaRPr lang="en-GB" sz="1800" b="0" dirty="0" smtClean="0">
              <a:latin typeface="Verdana" panose="020B0604030504040204" pitchFamily="34" charset="0"/>
            </a:endParaRPr>
          </a:p>
          <a:p>
            <a:pPr marL="0" indent="0"/>
            <a:endParaRPr lang="en-GB" sz="1800" b="0" dirty="0" smtClean="0">
              <a:latin typeface="Verdana" panose="020B0604030504040204" pitchFamily="34" charset="0"/>
            </a:endParaRPr>
          </a:p>
          <a:p>
            <a:pPr marL="0" indent="0"/>
            <a:r>
              <a:rPr lang="en-GB" sz="1800" b="0" dirty="0" smtClean="0">
                <a:latin typeface="Verdana" panose="020B0604030504040204" pitchFamily="34" charset="0"/>
              </a:rPr>
              <a:t>Reunion de </a:t>
            </a:r>
            <a:r>
              <a:rPr lang="en-GB" sz="1800" b="0" dirty="0" err="1" smtClean="0">
                <a:latin typeface="Verdana" panose="020B0604030504040204" pitchFamily="34" charset="0"/>
              </a:rPr>
              <a:t>trabajo</a:t>
            </a:r>
            <a:r>
              <a:rPr lang="en-GB" sz="1800" b="0" dirty="0" smtClean="0">
                <a:latin typeface="Verdana" panose="020B0604030504040204" pitchFamily="34" charset="0"/>
              </a:rPr>
              <a:t> en Italia, </a:t>
            </a:r>
            <a:r>
              <a:rPr lang="en-GB" sz="1800" dirty="0" err="1" smtClean="0">
                <a:latin typeface="Verdana" panose="020B0604030504040204" pitchFamily="34" charset="0"/>
              </a:rPr>
              <a:t>selección</a:t>
            </a:r>
            <a:r>
              <a:rPr lang="en-GB" sz="1800" b="0" dirty="0" smtClean="0">
                <a:latin typeface="Verdana" panose="020B0604030504040204" pitchFamily="34" charset="0"/>
              </a:rPr>
              <a:t> del </a:t>
            </a:r>
            <a:r>
              <a:rPr lang="en-GB" sz="1800" dirty="0" err="1" smtClean="0">
                <a:latin typeface="Verdana" panose="020B0604030504040204" pitchFamily="34" charset="0"/>
              </a:rPr>
              <a:t>sistema</a:t>
            </a:r>
            <a:r>
              <a:rPr lang="en-GB" sz="1800" dirty="0" smtClean="0">
                <a:latin typeface="Verdana" panose="020B0604030504040204" pitchFamily="34" charset="0"/>
              </a:rPr>
              <a:t> de </a:t>
            </a:r>
            <a:r>
              <a:rPr lang="en-GB" sz="1800" dirty="0" err="1" smtClean="0">
                <a:latin typeface="Verdana" panose="020B0604030504040204" pitchFamily="34" charset="0"/>
              </a:rPr>
              <a:t>modelizacion</a:t>
            </a:r>
            <a:r>
              <a:rPr lang="en-GB" sz="1800" dirty="0" smtClean="0">
                <a:latin typeface="Verdana" panose="020B0604030504040204" pitchFamily="34" charset="0"/>
              </a:rPr>
              <a:t> </a:t>
            </a:r>
            <a:r>
              <a:rPr lang="en-GB" sz="1800" b="0" dirty="0" smtClean="0">
                <a:latin typeface="Verdana" panose="020B0604030504040204" pitchFamily="34" charset="0"/>
              </a:rPr>
              <a:t>y </a:t>
            </a:r>
            <a:r>
              <a:rPr lang="en-GB" sz="1800" b="0" dirty="0" err="1" smtClean="0">
                <a:latin typeface="Verdana" panose="020B0604030504040204" pitchFamily="34" charset="0"/>
              </a:rPr>
              <a:t>activacion</a:t>
            </a:r>
            <a:r>
              <a:rPr lang="en-GB" sz="1800" b="0" dirty="0" smtClean="0">
                <a:latin typeface="Verdana" panose="020B0604030504040204" pitchFamily="34" charset="0"/>
              </a:rPr>
              <a:t> del </a:t>
            </a:r>
            <a:r>
              <a:rPr lang="en-GB" sz="1800" b="0" dirty="0" err="1" smtClean="0">
                <a:latin typeface="Verdana" panose="020B0604030504040204" pitchFamily="34" charset="0"/>
              </a:rPr>
              <a:t>proceso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b="0" dirty="0" err="1" smtClean="0">
                <a:latin typeface="Verdana" panose="020B0604030504040204" pitchFamily="34" charset="0"/>
              </a:rPr>
              <a:t>modelización</a:t>
            </a:r>
            <a:endParaRPr lang="en-GB" sz="1800" b="0" dirty="0" smtClean="0">
              <a:latin typeface="Verdana" panose="020B0604030504040204" pitchFamily="34" charset="0"/>
            </a:endParaRPr>
          </a:p>
          <a:p>
            <a:pPr marL="0" indent="0"/>
            <a:endParaRPr lang="en-GB" sz="1800" b="0" dirty="0" smtClean="0">
              <a:latin typeface="Verdana" panose="020B0604030504040204" pitchFamily="34" charset="0"/>
            </a:endParaRPr>
          </a:p>
          <a:p>
            <a:pPr marL="0" indent="0"/>
            <a:r>
              <a:rPr lang="en-GB" sz="1800" b="0" dirty="0" err="1" smtClean="0">
                <a:latin typeface="Verdana" panose="020B0604030504040204" pitchFamily="34" charset="0"/>
              </a:rPr>
              <a:t>Desarrollo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dirty="0" err="1" smtClean="0">
                <a:latin typeface="Verdana" panose="020B0604030504040204" pitchFamily="34" charset="0"/>
              </a:rPr>
              <a:t>modelo</a:t>
            </a:r>
            <a:r>
              <a:rPr lang="en-GB" sz="1800" dirty="0" smtClean="0">
                <a:latin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</a:rPr>
              <a:t>preliminar</a:t>
            </a:r>
            <a:r>
              <a:rPr lang="en-GB" sz="1800" dirty="0" smtClean="0">
                <a:latin typeface="Verdana" panose="020B0604030504040204" pitchFamily="34" charset="0"/>
              </a:rPr>
              <a:t> </a:t>
            </a:r>
            <a:r>
              <a:rPr lang="en-GB" sz="1800" b="0" dirty="0" smtClean="0">
                <a:latin typeface="Verdana" panose="020B0604030504040204" pitchFamily="34" charset="0"/>
              </a:rPr>
              <a:t>de </a:t>
            </a:r>
            <a:r>
              <a:rPr lang="en-GB" sz="1800" b="0" dirty="0" err="1" smtClean="0">
                <a:latin typeface="Verdana" panose="020B0604030504040204" pitchFamily="34" charset="0"/>
              </a:rPr>
              <a:t>manejo</a:t>
            </a:r>
            <a:r>
              <a:rPr lang="en-GB" sz="1800" b="0" dirty="0" smtClean="0">
                <a:latin typeface="Verdana" panose="020B0604030504040204" pitchFamily="34" charset="0"/>
              </a:rPr>
              <a:t> del </a:t>
            </a:r>
            <a:r>
              <a:rPr lang="en-GB" sz="1800" b="0" dirty="0" err="1" smtClean="0">
                <a:latin typeface="Verdana" panose="020B0604030504040204" pitchFamily="34" charset="0"/>
              </a:rPr>
              <a:t>agua</a:t>
            </a:r>
            <a:r>
              <a:rPr lang="en-GB" sz="1800" b="0" dirty="0" smtClean="0">
                <a:latin typeface="Verdana" panose="020B0604030504040204" pitchFamily="34" charset="0"/>
              </a:rPr>
              <a:t> para el </a:t>
            </a:r>
            <a:r>
              <a:rPr lang="en-GB" sz="1800" b="0" dirty="0" err="1" smtClean="0">
                <a:latin typeface="Verdana" panose="020B0604030504040204" pitchFamily="34" charset="0"/>
              </a:rPr>
              <a:t>municipio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dirty="0" smtClean="0">
                <a:latin typeface="Verdana" panose="020B0604030504040204" pitchFamily="34" charset="0"/>
              </a:rPr>
              <a:t>Los Palacios</a:t>
            </a:r>
          </a:p>
          <a:p>
            <a:pPr marL="0" indent="0"/>
            <a:endParaRPr lang="en-GB" sz="1800" b="0" dirty="0" smtClean="0">
              <a:latin typeface="Verdana" panose="020B0604030504040204" pitchFamily="34" charset="0"/>
            </a:endParaRPr>
          </a:p>
          <a:p>
            <a:pPr marL="0" indent="0"/>
            <a:r>
              <a:rPr lang="en-GB" sz="1800" b="0" dirty="0" err="1" smtClean="0">
                <a:latin typeface="Verdana" panose="020B0604030504040204" pitchFamily="34" charset="0"/>
              </a:rPr>
              <a:t>Reunión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b="0" dirty="0" err="1" smtClean="0">
                <a:latin typeface="Verdana" panose="020B0604030504040204" pitchFamily="34" charset="0"/>
              </a:rPr>
              <a:t>trabajo</a:t>
            </a:r>
            <a:r>
              <a:rPr lang="en-GB" sz="1800" b="0" dirty="0" smtClean="0">
                <a:latin typeface="Verdana" panose="020B0604030504040204" pitchFamily="34" charset="0"/>
              </a:rPr>
              <a:t> en Cuba: </a:t>
            </a:r>
            <a:r>
              <a:rPr lang="en-GB" sz="1800" dirty="0" err="1" smtClean="0">
                <a:latin typeface="Verdana" panose="020B0604030504040204" pitchFamily="34" charset="0"/>
              </a:rPr>
              <a:t>Capacitación</a:t>
            </a:r>
            <a:r>
              <a:rPr lang="en-GB" sz="1800" b="0" dirty="0" smtClean="0">
                <a:latin typeface="Verdana" panose="020B0604030504040204" pitchFamily="34" charset="0"/>
              </a:rPr>
              <a:t>, </a:t>
            </a:r>
            <a:r>
              <a:rPr lang="en-GB" sz="1800" dirty="0" err="1" smtClean="0">
                <a:latin typeface="Verdana" panose="020B0604030504040204" pitchFamily="34" charset="0"/>
              </a:rPr>
              <a:t>revisión</a:t>
            </a:r>
            <a:r>
              <a:rPr lang="en-GB" sz="1800" dirty="0" smtClean="0">
                <a:latin typeface="Verdana" panose="020B0604030504040204" pitchFamily="34" charset="0"/>
              </a:rPr>
              <a:t> del </a:t>
            </a:r>
            <a:r>
              <a:rPr lang="en-GB" sz="1800" dirty="0" err="1" smtClean="0">
                <a:latin typeface="Verdana" panose="020B0604030504040204" pitchFamily="34" charset="0"/>
              </a:rPr>
              <a:t>modelo</a:t>
            </a:r>
            <a:r>
              <a:rPr lang="en-GB" sz="1800" dirty="0" smtClean="0">
                <a:latin typeface="Verdana" panose="020B0604030504040204" pitchFamily="34" charset="0"/>
              </a:rPr>
              <a:t> </a:t>
            </a:r>
            <a:r>
              <a:rPr lang="en-GB" sz="1800" b="0" dirty="0" err="1" smtClean="0">
                <a:latin typeface="Verdana" panose="020B0604030504040204" pitchFamily="34" charset="0"/>
              </a:rPr>
              <a:t>preliminar</a:t>
            </a:r>
            <a:r>
              <a:rPr lang="en-GB" sz="1800" b="0" dirty="0" smtClean="0">
                <a:latin typeface="Verdana" panose="020B0604030504040204" pitchFamily="34" charset="0"/>
              </a:rPr>
              <a:t> y </a:t>
            </a:r>
            <a:r>
              <a:rPr lang="en-GB" sz="1800" dirty="0" err="1" smtClean="0">
                <a:latin typeface="Verdana" panose="020B0604030504040204" pitchFamily="34" charset="0"/>
              </a:rPr>
              <a:t>programación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b="0" dirty="0" err="1" smtClean="0">
                <a:latin typeface="Verdana" panose="020B0604030504040204" pitchFamily="34" charset="0"/>
              </a:rPr>
              <a:t>las</a:t>
            </a:r>
            <a:r>
              <a:rPr lang="en-GB" sz="1800" b="0" dirty="0" smtClean="0">
                <a:latin typeface="Verdana" panose="020B0604030504040204" pitchFamily="34" charset="0"/>
              </a:rPr>
              <a:t> </a:t>
            </a:r>
            <a:r>
              <a:rPr lang="en-GB" sz="1800" b="0" dirty="0" err="1" smtClean="0">
                <a:latin typeface="Verdana" panose="020B0604030504040204" pitchFamily="34" charset="0"/>
              </a:rPr>
              <a:t>actividades</a:t>
            </a:r>
            <a:r>
              <a:rPr lang="en-GB" sz="1800" b="0" dirty="0" smtClean="0">
                <a:latin typeface="Verdana" panose="020B0604030504040204" pitchFamily="34" charset="0"/>
              </a:rPr>
              <a:t> </a:t>
            </a:r>
            <a:r>
              <a:rPr lang="en-GB" sz="1800" b="0" dirty="0" err="1" smtClean="0">
                <a:latin typeface="Verdana" panose="020B0604030504040204" pitchFamily="34" charset="0"/>
              </a:rPr>
              <a:t>sucesivas</a:t>
            </a:r>
            <a:r>
              <a:rPr lang="en-GB" sz="1800" b="0" dirty="0" smtClean="0">
                <a:latin typeface="Verdana" panose="020B0604030504040204" pitchFamily="34" charset="0"/>
              </a:rPr>
              <a:t> (</a:t>
            </a:r>
            <a:r>
              <a:rPr lang="en-GB" sz="1800" b="0" dirty="0" err="1" smtClean="0">
                <a:latin typeface="Verdana" panose="020B0604030504040204" pitchFamily="34" charset="0"/>
              </a:rPr>
              <a:t>modelo</a:t>
            </a:r>
            <a:r>
              <a:rPr lang="en-GB" sz="1800" b="0" dirty="0" smtClean="0">
                <a:latin typeface="Verdana" panose="020B0604030504040204" pitchFamily="34" charset="0"/>
              </a:rPr>
              <a:t> final para Los Palacios)</a:t>
            </a:r>
            <a:endParaRPr lang="en-GB" sz="1800" dirty="0" smtClean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800" dirty="0" smtClean="0">
              <a:latin typeface="Verdana" panose="020B060403050404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5496" y="2636912"/>
            <a:ext cx="396044" cy="343674"/>
            <a:chOff x="-846602" y="1645166"/>
            <a:chExt cx="396044" cy="343674"/>
          </a:xfrm>
        </p:grpSpPr>
        <p:sp>
          <p:nvSpPr>
            <p:cNvPr id="5" name="Oval 4"/>
            <p:cNvSpPr/>
            <p:nvPr/>
          </p:nvSpPr>
          <p:spPr bwMode="auto">
            <a:xfrm>
              <a:off x="-828600" y="1700808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-846602" y="1645166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496" y="3212976"/>
            <a:ext cx="396044" cy="343674"/>
            <a:chOff x="-828600" y="2060848"/>
            <a:chExt cx="396044" cy="343674"/>
          </a:xfrm>
        </p:grpSpPr>
        <p:sp>
          <p:nvSpPr>
            <p:cNvPr id="9" name="Oval 8"/>
            <p:cNvSpPr/>
            <p:nvPr/>
          </p:nvSpPr>
          <p:spPr bwMode="auto">
            <a:xfrm>
              <a:off x="-810598" y="2116490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-828600" y="2060848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496" y="4013590"/>
            <a:ext cx="396044" cy="343674"/>
            <a:chOff x="-828600" y="2509262"/>
            <a:chExt cx="396044" cy="343674"/>
          </a:xfrm>
        </p:grpSpPr>
        <p:sp>
          <p:nvSpPr>
            <p:cNvPr id="11" name="Oval 10"/>
            <p:cNvSpPr/>
            <p:nvPr/>
          </p:nvSpPr>
          <p:spPr bwMode="auto">
            <a:xfrm>
              <a:off x="-810598" y="2564904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-828600" y="2509262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15616" y="1789182"/>
            <a:ext cx="396044" cy="343674"/>
            <a:chOff x="-846602" y="1645166"/>
            <a:chExt cx="396044" cy="343674"/>
          </a:xfrm>
        </p:grpSpPr>
        <p:sp>
          <p:nvSpPr>
            <p:cNvPr id="25" name="Oval 24"/>
            <p:cNvSpPr/>
            <p:nvPr/>
          </p:nvSpPr>
          <p:spPr bwMode="auto">
            <a:xfrm>
              <a:off x="-828600" y="1700808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-846602" y="1645166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79812" y="1789182"/>
            <a:ext cx="396044" cy="343674"/>
            <a:chOff x="-828600" y="2060848"/>
            <a:chExt cx="396044" cy="343674"/>
          </a:xfrm>
        </p:grpSpPr>
        <p:sp>
          <p:nvSpPr>
            <p:cNvPr id="28" name="Oval 27"/>
            <p:cNvSpPr/>
            <p:nvPr/>
          </p:nvSpPr>
          <p:spPr bwMode="auto">
            <a:xfrm>
              <a:off x="-810598" y="2116490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-828600" y="2060848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80012" y="1789182"/>
            <a:ext cx="396044" cy="343674"/>
            <a:chOff x="-828600" y="2509262"/>
            <a:chExt cx="396044" cy="343674"/>
          </a:xfrm>
        </p:grpSpPr>
        <p:sp>
          <p:nvSpPr>
            <p:cNvPr id="31" name="Oval 30"/>
            <p:cNvSpPr/>
            <p:nvPr/>
          </p:nvSpPr>
          <p:spPr bwMode="auto">
            <a:xfrm>
              <a:off x="-810598" y="2564904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-828600" y="2509262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1500" y="4869160"/>
            <a:ext cx="396044" cy="343674"/>
            <a:chOff x="-1404664" y="0"/>
            <a:chExt cx="396044" cy="343674"/>
          </a:xfrm>
        </p:grpSpPr>
        <p:sp>
          <p:nvSpPr>
            <p:cNvPr id="34" name="Oval 33"/>
            <p:cNvSpPr/>
            <p:nvPr/>
          </p:nvSpPr>
          <p:spPr bwMode="auto">
            <a:xfrm>
              <a:off x="-1386662" y="55642"/>
              <a:ext cx="288032" cy="28803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-1404664" y="0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>
                  <a:solidFill>
                    <a:schemeClr val="bg1"/>
                  </a:solidFill>
                  <a:latin typeface="Verdana" panose="020B0604030504040204" pitchFamily="34" charset="0"/>
                </a:rPr>
                <a:t>4</a:t>
              </a:r>
              <a:endParaRPr lang="en-GB" sz="1800" kern="0" dirty="0" smtClean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500" y="5669088"/>
            <a:ext cx="396044" cy="343674"/>
            <a:chOff x="-1548680" y="2060848"/>
            <a:chExt cx="396044" cy="343674"/>
          </a:xfrm>
        </p:grpSpPr>
        <p:sp>
          <p:nvSpPr>
            <p:cNvPr id="40" name="Oval 39"/>
            <p:cNvSpPr/>
            <p:nvPr/>
          </p:nvSpPr>
          <p:spPr bwMode="auto">
            <a:xfrm>
              <a:off x="-1530678" y="2116490"/>
              <a:ext cx="288032" cy="28803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Content Placeholder 2"/>
            <p:cNvSpPr txBox="1">
              <a:spLocks/>
            </p:cNvSpPr>
            <p:nvPr/>
          </p:nvSpPr>
          <p:spPr>
            <a:xfrm>
              <a:off x="-1548680" y="2060848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480212" y="1789182"/>
            <a:ext cx="396044" cy="343674"/>
            <a:chOff x="-1548680" y="2060848"/>
            <a:chExt cx="396044" cy="343674"/>
          </a:xfrm>
        </p:grpSpPr>
        <p:sp>
          <p:nvSpPr>
            <p:cNvPr id="53" name="Oval 52"/>
            <p:cNvSpPr/>
            <p:nvPr/>
          </p:nvSpPr>
          <p:spPr bwMode="auto">
            <a:xfrm>
              <a:off x="-1530678" y="2116490"/>
              <a:ext cx="288032" cy="28803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" name="Content Placeholder 2"/>
            <p:cNvSpPr txBox="1">
              <a:spLocks/>
            </p:cNvSpPr>
            <p:nvPr/>
          </p:nvSpPr>
          <p:spPr>
            <a:xfrm>
              <a:off x="-1548680" y="2060848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5</a:t>
              </a:r>
            </a:p>
          </p:txBody>
        </p:sp>
      </p:grpSp>
      <p:cxnSp>
        <p:nvCxnSpPr>
          <p:cNvPr id="57" name="Straight Arrow Connector 56"/>
          <p:cNvCxnSpPr/>
          <p:nvPr/>
        </p:nvCxnSpPr>
        <p:spPr bwMode="auto">
          <a:xfrm>
            <a:off x="5004048" y="1988840"/>
            <a:ext cx="13681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9" name="Group 48"/>
          <p:cNvGrpSpPr/>
          <p:nvPr/>
        </p:nvGrpSpPr>
        <p:grpSpPr>
          <a:xfrm>
            <a:off x="5508104" y="1789182"/>
            <a:ext cx="396044" cy="343674"/>
            <a:chOff x="-1548680" y="1484784"/>
            <a:chExt cx="396044" cy="343674"/>
          </a:xfrm>
        </p:grpSpPr>
        <p:sp>
          <p:nvSpPr>
            <p:cNvPr id="50" name="Oval 49"/>
            <p:cNvSpPr/>
            <p:nvPr/>
          </p:nvSpPr>
          <p:spPr bwMode="auto">
            <a:xfrm>
              <a:off x="-1530678" y="1540426"/>
              <a:ext cx="288032" cy="28803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-1548680" y="1484784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9770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44" y="2204864"/>
            <a:ext cx="4613888" cy="39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024" y="1081771"/>
            <a:ext cx="5724128" cy="79208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9992" y="1556792"/>
            <a:ext cx="1728192" cy="86409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solidFill>
              <a:srgbClr val="00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Hidrología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6" t="-613"/>
          <a:stretch/>
        </p:blipFill>
        <p:spPr>
          <a:xfrm>
            <a:off x="7631832" y="3573017"/>
            <a:ext cx="1368152" cy="86808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5668" y="3623539"/>
            <a:ext cx="1656184" cy="936104"/>
          </a:xfrm>
          <a:prstGeom prst="round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Demanda de agua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645024"/>
            <a:ext cx="1927101" cy="128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39552" y="2780928"/>
            <a:ext cx="1800200" cy="1152128"/>
          </a:xfrm>
          <a:prstGeom prst="roundRect">
            <a:avLst/>
          </a:prstGeom>
          <a:solidFill>
            <a:schemeClr val="bg1">
              <a:lumMod val="75000"/>
              <a:alpha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Infraestructura de manejo del agua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9824" y="328498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Usos de la tierra</a:t>
            </a:r>
            <a:endParaRPr lang="en-US" sz="1600" dirty="0"/>
          </a:p>
        </p:txBody>
      </p:sp>
      <p:pic>
        <p:nvPicPr>
          <p:cNvPr id="14" name="Picture 2" descr="http://upload.wikimedia.org/wikipedia/commons/1/18/Riego_por_surc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3760" y="5059530"/>
            <a:ext cx="1187624" cy="889751"/>
          </a:xfrm>
          <a:prstGeom prst="rect">
            <a:avLst/>
          </a:prstGeom>
          <a:noFill/>
        </p:spPr>
      </p:pic>
      <p:pic>
        <p:nvPicPr>
          <p:cNvPr id="15" name="Picture 4" descr="https://encrypted-tbn0.gstatic.com/images?q=tbn:ANd9GcRXMdmC7KXDKedS_OpiRngBlFM31ayWbSDAEMjc0u9fmpD4j9EmXwE_0Cg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872" y="5336194"/>
            <a:ext cx="727348" cy="757103"/>
          </a:xfrm>
          <a:prstGeom prst="rect">
            <a:avLst/>
          </a:prstGeom>
          <a:noFill/>
        </p:spPr>
      </p:pic>
      <p:pic>
        <p:nvPicPr>
          <p:cNvPr id="16" name="Picture 6" descr="http://upload.wikimedia.org/wikipedia/commons/2/22/Canal_de_riego_en_operaci%C3%B3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725144"/>
            <a:ext cx="1045518" cy="752853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12" idx="3"/>
          </p:cNvCxnSpPr>
          <p:nvPr/>
        </p:nvCxnSpPr>
        <p:spPr>
          <a:xfrm>
            <a:off x="2339752" y="3356992"/>
            <a:ext cx="2592288" cy="57606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</p:cNvCxnSpPr>
          <p:nvPr/>
        </p:nvCxnSpPr>
        <p:spPr>
          <a:xfrm flipH="1">
            <a:off x="4860032" y="2420888"/>
            <a:ext cx="504056" cy="57606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1"/>
          </p:cNvCxnSpPr>
          <p:nvPr/>
        </p:nvCxnSpPr>
        <p:spPr>
          <a:xfrm flipH="1">
            <a:off x="5364088" y="4091591"/>
            <a:ext cx="791580" cy="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1"/>
          </p:cNvCxnSpPr>
          <p:nvPr/>
        </p:nvCxnSpPr>
        <p:spPr>
          <a:xfrm flipH="1" flipV="1">
            <a:off x="5148064" y="3454262"/>
            <a:ext cx="1007604" cy="637329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55768" y="4581129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/>
              <a:t>Demandas hídricas:  agropecuarias, población</a:t>
            </a:r>
            <a:endParaRPr lang="en-US" sz="1600" dirty="0" smtClean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-36512" y="-27384"/>
            <a:ext cx="918051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balance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hídrico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manejo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del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agua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024" y="1081771"/>
            <a:ext cx="5724128" cy="79208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-36512" y="-27384"/>
            <a:ext cx="918051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Entrada de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datos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980826"/>
            <a:ext cx="6825441" cy="587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159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980728"/>
            <a:ext cx="7229159" cy="580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2267744" y="3514945"/>
            <a:ext cx="4976813" cy="37465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sz="1200" b="1" kern="0" dirty="0" smtClean="0">
                <a:latin typeface="Calibri" pitchFamily="34" charset="0"/>
                <a:cs typeface="Arial" pitchFamily="34" charset="0"/>
              </a:rPr>
              <a:t>Resultados de las salidas bajo diferentes opciones</a:t>
            </a:r>
            <a:endParaRPr lang="en-US" sz="1200" b="1" kern="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6737828" y="1138095"/>
            <a:ext cx="2317750" cy="3841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200" b="1" kern="0" dirty="0" smtClean="0">
                <a:latin typeface="Calibri" pitchFamily="34" charset="0"/>
                <a:cs typeface="Arial" pitchFamily="34" charset="0"/>
              </a:rPr>
              <a:t>Variables de manejo</a:t>
            </a:r>
            <a:endParaRPr lang="en-US" sz="1200" b="1" kern="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rot="16200000">
            <a:off x="-180529" y="1988840"/>
            <a:ext cx="2448272" cy="43204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Escenarios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 rot="16200000">
            <a:off x="-635085" y="4891669"/>
            <a:ext cx="3357386" cy="43204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Resultados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-36512" y="-27384"/>
            <a:ext cx="9180512" cy="11430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herramienta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3200" b="1" kern="0" dirty="0" err="1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soporte</a:t>
            </a:r>
            <a:r>
              <a:rPr lang="en-US" sz="3200" b="1" kern="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al </a:t>
            </a:r>
            <a:r>
              <a:rPr lang="en-US" sz="3200" b="1" kern="0" dirty="0" err="1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manejo</a:t>
            </a:r>
            <a:r>
              <a:rPr lang="en-US" sz="3200" b="1" kern="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de los </a:t>
            </a:r>
            <a:r>
              <a:rPr lang="en-US" sz="3200" b="1" kern="0" dirty="0" err="1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recursos</a:t>
            </a:r>
            <a:r>
              <a:rPr lang="en-US" sz="3200" b="1" kern="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hídricos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413792" y="1432660"/>
            <a:ext cx="1691680" cy="3841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200" b="1" kern="0" dirty="0" smtClean="0">
                <a:latin typeface="Calibri" pitchFamily="34" charset="0"/>
                <a:cs typeface="Arial" pitchFamily="34" charset="0"/>
              </a:rPr>
              <a:t>Escenarios</a:t>
            </a:r>
            <a:endParaRPr lang="en-US" sz="1200" b="1" kern="0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5724128" y="1628800"/>
            <a:ext cx="2664296" cy="936104"/>
            <a:chOff x="0" y="2266"/>
            <a:chExt cx="3017520" cy="142212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0" y="2266"/>
              <a:ext cx="3017520" cy="142212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9422" y="71688"/>
              <a:ext cx="2878676" cy="12832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38100" rIns="76200" bIns="381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000" dirty="0" smtClean="0">
                  <a:solidFill>
                    <a:srgbClr val="0F3277"/>
                  </a:solidFill>
                </a:rPr>
                <a:t>Modelo de balance hídrico y manejo</a:t>
              </a:r>
              <a:endParaRPr lang="en-US" sz="2000" dirty="0">
                <a:solidFill>
                  <a:srgbClr val="0F3277"/>
                </a:solidFill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1331640" y="1602161"/>
            <a:ext cx="1512168" cy="936104"/>
            <a:chOff x="0" y="2266"/>
            <a:chExt cx="3017520" cy="142212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0" y="2266"/>
              <a:ext cx="3017520" cy="142212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69422" y="71688"/>
              <a:ext cx="2878676" cy="12832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38100" rIns="76200" bIns="381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000" dirty="0" smtClean="0">
                  <a:solidFill>
                    <a:srgbClr val="0F3277"/>
                  </a:solidFill>
                </a:rPr>
                <a:t>SIG</a:t>
              </a:r>
              <a:endParaRPr lang="en-US" sz="2000" dirty="0">
                <a:solidFill>
                  <a:srgbClr val="0F3277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-36512" y="-27384"/>
            <a:ext cx="9180512" cy="11430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0" dirty="0" err="1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Manejo</a:t>
            </a:r>
            <a:r>
              <a:rPr lang="en-US" sz="3200" b="1" kern="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datos</a:t>
            </a:r>
            <a:r>
              <a:rPr lang="en-US" sz="3200" b="1" kern="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3200" b="1" kern="0" dirty="0" err="1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integracion</a:t>
            </a:r>
            <a:r>
              <a:rPr lang="en-US" sz="3200" b="1" kern="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entre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 y WEAP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6093296"/>
            <a:ext cx="476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espacio-temporales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3" name="Picture 8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869160"/>
            <a:ext cx="275455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9120"/>
            <a:ext cx="2664296" cy="162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996952"/>
            <a:ext cx="2540728" cy="184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67544" y="1772816"/>
            <a:ext cx="1223962" cy="1008063"/>
          </a:xfrm>
          <a:prstGeom prst="can">
            <a:avLst>
              <a:gd name="adj" fmla="val 25000"/>
            </a:avLst>
          </a:prstGeom>
          <a:solidFill>
            <a:srgbClr val="0F327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smtClean="0">
                <a:solidFill>
                  <a:srgbClr val="FF9900"/>
                </a:solidFill>
                <a:ea typeface="ＭＳ Ｐゴシック" pitchFamily="34" charset="-128"/>
                <a:cs typeface="Arial" pitchFamily="34" charset="0"/>
              </a:rPr>
              <a:t>Base de </a:t>
            </a:r>
            <a:r>
              <a:rPr lang="en-GB" kern="0" dirty="0" err="1" smtClean="0">
                <a:solidFill>
                  <a:srgbClr val="FF9900"/>
                </a:solidFill>
                <a:ea typeface="ＭＳ Ｐゴシック" pitchFamily="34" charset="-128"/>
                <a:cs typeface="Arial" pitchFamily="34" charset="0"/>
              </a:rPr>
              <a:t>datos</a:t>
            </a:r>
            <a:endParaRPr lang="en-GB" sz="1800" b="0" kern="0" dirty="0">
              <a:solidFill>
                <a:srgbClr val="FF99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" name="Left-Right Arrow 24"/>
          <p:cNvSpPr/>
          <p:nvPr/>
        </p:nvSpPr>
        <p:spPr bwMode="auto">
          <a:xfrm>
            <a:off x="2915816" y="1916832"/>
            <a:ext cx="2736304" cy="360040"/>
          </a:xfrm>
          <a:prstGeom prst="leftRightArrow">
            <a:avLst/>
          </a:prstGeom>
          <a:solidFill>
            <a:srgbClr val="0E268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1728192" cy="122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563888" y="4941168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FF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def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000" dirty="0" err="1" smtClean="0">
                <a:solidFill>
                  <a:srgbClr val="FF00FF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computeCumulatedWaterDemand</a:t>
            </a:r>
            <a:r>
              <a:rPr lang="en-US" sz="1000" b="1" dirty="0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sDay</a:t>
            </a:r>
            <a:r>
              <a:rPr lang="en-US" sz="1000" b="1" dirty="0" err="1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eDay</a:t>
            </a:r>
            <a:r>
              <a:rPr lang="en-US" sz="1000" b="1" dirty="0" err="1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landuseRaster</a:t>
            </a:r>
            <a:r>
              <a:rPr lang="en-US" sz="1000" b="1" dirty="0" err="1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luList</a:t>
            </a:r>
            <a:r>
              <a:rPr lang="en-US" sz="1000" b="1" dirty="0" err="1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wdTable</a:t>
            </a:r>
            <a:r>
              <a:rPr lang="en-US" sz="1000" b="1" dirty="0" err="1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cropIdFldName</a:t>
            </a:r>
            <a:r>
              <a:rPr lang="en-US" sz="1000" b="1" dirty="0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):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rasterDir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000" b="1" dirty="0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os</a:t>
            </a:r>
            <a:r>
              <a:rPr lang="en-US" sz="1000" b="1" dirty="0" err="1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path</a:t>
            </a:r>
            <a:r>
              <a:rPr lang="en-US" sz="1000" b="1" dirty="0" err="1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dirname</a:t>
            </a:r>
            <a:r>
              <a:rPr lang="en-US" sz="1000" b="1" dirty="0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landuseRaster</a:t>
            </a:r>
            <a:r>
              <a:rPr lang="en-US" sz="1000" b="1" dirty="0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000" dirty="0" smtClean="0">
                <a:solidFill>
                  <a:srgbClr val="008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luDict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000" b="1" dirty="0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000" b="1" dirty="0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{}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FF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for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day </a:t>
            </a:r>
            <a:r>
              <a:rPr lang="en-US" sz="1000" b="1" dirty="0" smtClean="0">
                <a:solidFill>
                  <a:srgbClr val="0000FF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range</a:t>
            </a:r>
            <a:r>
              <a:rPr lang="en-US" sz="1000" b="1" dirty="0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sDay</a:t>
            </a:r>
            <a:r>
              <a:rPr lang="en-US" sz="1000" b="1" dirty="0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eDay</a:t>
            </a:r>
            <a:r>
              <a:rPr lang="en-US" sz="1000" b="1" dirty="0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+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</a:t>
            </a:r>
            <a:r>
              <a:rPr lang="en-US" sz="1000" b="1" dirty="0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...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19872" y="141451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Integración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Automatización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49388" y="6093296"/>
            <a:ext cx="238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elaborados</a:t>
            </a:r>
            <a:r>
              <a:rPr lang="en-US" dirty="0" smtClean="0"/>
              <a:t> y </a:t>
            </a:r>
            <a:r>
              <a:rPr lang="en-US" dirty="0" err="1" smtClean="0"/>
              <a:t>agregados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6688" y="2780879"/>
            <a:ext cx="2180449" cy="187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19000" y="908720"/>
            <a:ext cx="8507288" cy="4525963"/>
          </a:xfrm>
          <a:prstGeom prst="rect">
            <a:avLst/>
          </a:prstGeom>
        </p:spPr>
        <p:txBody>
          <a:bodyPr/>
          <a:lstStyle>
            <a:lvl1pPr marL="344488" indent="-3444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defRPr sz="2800" b="1">
                <a:solidFill>
                  <a:srgbClr val="0F3277"/>
                </a:solidFill>
                <a:latin typeface="+mn-lt"/>
                <a:ea typeface="+mn-ea"/>
                <a:cs typeface="+mn-cs"/>
              </a:defRPr>
            </a:lvl1pPr>
            <a:lvl2pPr marL="742950" indent="-284163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32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F3277"/>
                </a:solidFill>
                <a:latin typeface="+mn-lt"/>
              </a:defRPr>
            </a:lvl3pPr>
            <a:lvl4pPr marL="1562100" indent="-230188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rgbClr val="0F3277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000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000" kern="0" dirty="0" smtClean="0"/>
              <a:t>Esquematización de la red hídrica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000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000" kern="0" dirty="0" smtClean="0"/>
              <a:t>Introducción de datos</a:t>
            </a:r>
          </a:p>
          <a:p>
            <a:pPr marL="855662" lvl="1" indent="-457200">
              <a:buFont typeface="Arial" panose="020B0604020202020204" pitchFamily="34" charset="0"/>
              <a:buChar char="•"/>
            </a:pPr>
            <a:r>
              <a:rPr lang="es-ES_tradnl" sz="1600" kern="0" dirty="0" smtClean="0"/>
              <a:t>Archivos de texto</a:t>
            </a:r>
          </a:p>
          <a:p>
            <a:pPr marL="855662" lvl="1" indent="-457200">
              <a:buFont typeface="Arial" panose="020B0604020202020204" pitchFamily="34" charset="0"/>
              <a:buChar char="•"/>
            </a:pPr>
            <a:r>
              <a:rPr lang="es-ES_tradnl" sz="1600" kern="0" dirty="0" smtClean="0"/>
              <a:t>Pre-procesamiento desde SIG</a:t>
            </a:r>
          </a:p>
          <a:p>
            <a:pPr marL="855662" lvl="1" indent="-457200">
              <a:buFont typeface="Arial" panose="020B0604020202020204" pitchFamily="34" charset="0"/>
              <a:buChar char="•"/>
            </a:pPr>
            <a:r>
              <a:rPr lang="es-ES_tradnl" sz="1600" kern="0" dirty="0" smtClean="0"/>
              <a:t>Base de datos geográficos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000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000" kern="0" dirty="0" smtClean="0"/>
              <a:t>Simulación de escenarios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000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000" kern="0" dirty="0" smtClean="0"/>
              <a:t>Valoración de resultados</a:t>
            </a:r>
          </a:p>
          <a:p>
            <a:pPr marL="0" indent="0"/>
            <a:r>
              <a:rPr lang="es-ES_tradnl" sz="2000" kern="0" dirty="0" smtClean="0"/>
              <a:t>Primeras simulaciones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2242326"/>
            <a:ext cx="5400600" cy="46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kern="0" dirty="0">
                <a:solidFill>
                  <a:srgbClr val="FFFFFF">
                    <a:lumMod val="95000"/>
                  </a:srgbClr>
                </a:solidFill>
              </a:rPr>
              <a:t>Modelo </a:t>
            </a:r>
            <a:r>
              <a:rPr lang="it-IT" sz="3200" b="1" kern="0" dirty="0" smtClean="0">
                <a:solidFill>
                  <a:srgbClr val="FFFFFF">
                    <a:lumMod val="95000"/>
                  </a:srgbClr>
                </a:solidFill>
              </a:rPr>
              <a:t>preliminar Los Palacios con WEAP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4928774"/>
            <a:ext cx="2592288" cy="195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oc_00002368">
  <a:themeElements>
    <a:clrScheme name="doc_00002368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c_0000236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oc_00002368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0000236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_00002368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00002368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00002368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00002368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00002368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5424</TotalTime>
  <Words>461</Words>
  <Application>Microsoft Office PowerPoint</Application>
  <PresentationFormat>On-screen Show (4:3)</PresentationFormat>
  <Paragraphs>151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1_doc_00002368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 - GEM Unit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BASAL- MEKROU</dc:title>
  <dc:creator>vidalbe</dc:creator>
  <cp:lastModifiedBy>Beatriz VIDAL-LEGAZ</cp:lastModifiedBy>
  <cp:revision>224</cp:revision>
  <dcterms:created xsi:type="dcterms:W3CDTF">2013-09-23T12:30:11Z</dcterms:created>
  <dcterms:modified xsi:type="dcterms:W3CDTF">2014-07-22T13:23:05Z</dcterms:modified>
</cp:coreProperties>
</file>